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  <p:sldMasterId id="2147483792" r:id="rId11"/>
    <p:sldMasterId id="2147483816" r:id="rId12"/>
    <p:sldMasterId id="2147483828" r:id="rId13"/>
    <p:sldMasterId id="2147483840" r:id="rId14"/>
  </p:sldMasterIdLst>
  <p:notesMasterIdLst>
    <p:notesMasterId r:id="rId52"/>
  </p:notesMasterIdLst>
  <p:sldIdLst>
    <p:sldId id="256" r:id="rId15"/>
    <p:sldId id="258" r:id="rId16"/>
    <p:sldId id="262" r:id="rId17"/>
    <p:sldId id="283" r:id="rId18"/>
    <p:sldId id="282" r:id="rId19"/>
    <p:sldId id="284" r:id="rId20"/>
    <p:sldId id="265" r:id="rId21"/>
    <p:sldId id="260" r:id="rId22"/>
    <p:sldId id="267" r:id="rId23"/>
    <p:sldId id="285" r:id="rId24"/>
    <p:sldId id="268" r:id="rId25"/>
    <p:sldId id="288" r:id="rId26"/>
    <p:sldId id="286" r:id="rId27"/>
    <p:sldId id="287" r:id="rId28"/>
    <p:sldId id="289" r:id="rId29"/>
    <p:sldId id="292" r:id="rId30"/>
    <p:sldId id="293" r:id="rId31"/>
    <p:sldId id="294" r:id="rId32"/>
    <p:sldId id="290" r:id="rId33"/>
    <p:sldId id="266" r:id="rId34"/>
    <p:sldId id="298" r:id="rId35"/>
    <p:sldId id="308" r:id="rId36"/>
    <p:sldId id="312" r:id="rId37"/>
    <p:sldId id="301" r:id="rId38"/>
    <p:sldId id="306" r:id="rId39"/>
    <p:sldId id="309" r:id="rId40"/>
    <p:sldId id="311" r:id="rId41"/>
    <p:sldId id="299" r:id="rId42"/>
    <p:sldId id="300" r:id="rId43"/>
    <p:sldId id="291" r:id="rId44"/>
    <p:sldId id="295" r:id="rId45"/>
    <p:sldId id="296" r:id="rId46"/>
    <p:sldId id="302" r:id="rId47"/>
    <p:sldId id="303" r:id="rId48"/>
    <p:sldId id="304" r:id="rId49"/>
    <p:sldId id="305" r:id="rId50"/>
    <p:sldId id="257" r:id="rId51"/>
  </p:sldIdLst>
  <p:sldSz cx="12192000" cy="6858000"/>
  <p:notesSz cx="6858000" cy="9144000"/>
  <p:embeddedFontLst>
    <p:embeddedFont>
      <p:font typeface="a바른생각" panose="02020600000000000000" pitchFamily="18" charset="-127"/>
      <p:regular r:id="rId53"/>
    </p:embeddedFont>
    <p:embeddedFont>
      <p:font typeface="a시네마M" panose="02020600000000000000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a펜고딕M" panose="02020600000000000000" pitchFamily="18" charset="-127"/>
      <p:regular r:id="rId57"/>
    </p:embeddedFont>
    <p:embeddedFont>
      <p:font typeface="Cambria Math" panose="02040503050406030204" pitchFamily="18" charset="0"/>
      <p:regular r:id="rId58"/>
    </p:embeddedFont>
    <p:embeddedFont>
      <p:font typeface="배달의민족 도현" panose="020B0600000101010101" pitchFamily="50" charset="-127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52B39"/>
    <a:srgbClr val="BDD7EE"/>
    <a:srgbClr val="FFFFFF"/>
    <a:srgbClr val="ACCCEA"/>
    <a:srgbClr val="9C9696"/>
    <a:srgbClr val="DFDDDD"/>
    <a:srgbClr val="E7E6E6"/>
    <a:srgbClr val="CFE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08" autoAdjust="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font" Target="fonts/font4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font" Target="fonts/font7.fntdata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font" Target="fonts/font5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3D36E-4232-4FA5-B25F-78543CF2A0CA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92D17-1660-4216-A81E-3FAABC9EDA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85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8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9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95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9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670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09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03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44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965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3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3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3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3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3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5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92D17-1660-4216-A81E-3FAABC9EDA87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7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066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5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266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3059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192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96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537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333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6967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8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67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066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15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2669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305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192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896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537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333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69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4973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800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67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030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7797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688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849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842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50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906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34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23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48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9291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229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030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779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688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849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842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50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9344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348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486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929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2290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030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7797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6883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849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8425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15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9794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906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348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486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09291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22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476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60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68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6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37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34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5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71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79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96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6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22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30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69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54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320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42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0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31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744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40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8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725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56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919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3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435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987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31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55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454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84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905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181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956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092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67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5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171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21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30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44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114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92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526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357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770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356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509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529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576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3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180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399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304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787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522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447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0636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869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6645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6133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5650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033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82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241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482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22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286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480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6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824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79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379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806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44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893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992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381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081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58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8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8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0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0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0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1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5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6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1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3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5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8.xml"/><Relationship Id="rId1" Type="http://schemas.openxmlformats.org/officeDocument/2006/relationships/themeOverride" Target="../theme/themeOverride1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9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4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0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1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1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1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72144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23482" y="2222350"/>
            <a:ext cx="27142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컴퓨터공학 종합설계 </a:t>
            </a:r>
            <a:r>
              <a:rPr lang="en-US" altLang="ko-KR" sz="1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002</a:t>
            </a:r>
            <a:r>
              <a:rPr lang="ko-KR" altLang="en-US" sz="1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467990" y="3593312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Easy 0.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최지효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조규영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이은경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FF78B-5FD2-4E0A-800A-FD02CA633B6E}"/>
              </a:ext>
            </a:extLst>
          </p:cNvPr>
          <p:cNvSpPr txBox="1"/>
          <p:nvPr/>
        </p:nvSpPr>
        <p:spPr>
          <a:xfrm>
            <a:off x="3585537" y="2631803"/>
            <a:ext cx="515718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4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 </a:t>
            </a:r>
            <a:r>
              <a:rPr lang="en-US" altLang="ko-KR" sz="4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4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 활동 보고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2845802" y="2731049"/>
            <a:ext cx="6500396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9947" y="2839740"/>
            <a:ext cx="4386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work</a:t>
            </a:r>
            <a:endParaRPr lang="ko-KR" altLang="en-US" sz="48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6088" y="2670464"/>
            <a:ext cx="1590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6319" y="122633"/>
            <a:ext cx="375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Related work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72635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도로위험기상 정보 서비스</a:t>
            </a:r>
            <a:endParaRPr lang="en-US" altLang="ko-KR" sz="45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23184" y="6474658"/>
            <a:ext cx="3868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http://www.e-wt.co.kr/cont/0_1.php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19" y="1968249"/>
            <a:ext cx="6959600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71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04" y="3872828"/>
            <a:ext cx="573760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6319" y="122633"/>
            <a:ext cx="375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Related work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72635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도로위험기상 정보 서비스</a:t>
            </a:r>
            <a:endParaRPr lang="en-US" altLang="ko-KR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14364" y="6119336"/>
            <a:ext cx="587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https://patents.google.com/patent/KR101858339B1/ko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8048" y="6488668"/>
            <a:ext cx="10323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http://www.ndsl.kr/ndsl/search/detail/report/reportSearchResultDetail.do?cn=TRKO201800022644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825277" y="1983454"/>
            <a:ext cx="850585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자세한 내용 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특허 </a:t>
            </a: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카메라를 이용한 기상관측 장치 및 이를 제어하는 방법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보고서 </a:t>
            </a: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도로위험기상정보 생산을 위한 </a:t>
            </a:r>
            <a:r>
              <a:rPr lang="en-US" altLang="ko-KR" sz="20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IoT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관측 및 활용기술 개발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기술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SVM, image processing ROI 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FFT, HSL 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3670" y="5774618"/>
            <a:ext cx="5368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http://bd.kma.go.kr/kma2019/fs/weatherTraffic.do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231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6319" y="122633"/>
            <a:ext cx="375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Related work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33073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GBM Inc.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8" y="2374656"/>
            <a:ext cx="25827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 기상 센서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8" y="3080703"/>
            <a:ext cx="96964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672912" y="6481802"/>
            <a:ext cx="2519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http://www.gbm.co.kr/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937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6319" y="122633"/>
            <a:ext cx="3759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 Related work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4511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</a:t>
            </a:r>
            <a:r>
              <a:rPr lang="en-US" altLang="ko-KR" sz="4500" dirty="0" err="1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Weaviagtion</a:t>
            </a:r>
            <a:endParaRPr lang="en-US" altLang="ko-KR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8" y="1995945"/>
            <a:ext cx="56605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 도로 실시간 날씨 알림 서비스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서비스 어려움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26858" y="6488668"/>
            <a:ext cx="4265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http://www.kma.go.kr/weavi/index.html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6" y="2857719"/>
            <a:ext cx="74961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15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2642750" y="2661333"/>
            <a:ext cx="6605422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0245" y="2776402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 technique</a:t>
            </a:r>
            <a:endParaRPr lang="ko-KR" altLang="en-US" sz="48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0750" y="2603458"/>
            <a:ext cx="16546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04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8955" y="12263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Key technique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200567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8" y="1968249"/>
            <a:ext cx="59939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 (convolution neural network)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84400" y="6488668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https://media.vlpt.us/post-images/donggeol2/48391a60-36af-11ea-b79a-0b03d4ec8146/2.png</a:t>
            </a:r>
            <a:endParaRPr lang="ko-KR" altLang="en-US" dirty="0"/>
          </a:p>
        </p:txBody>
      </p:sp>
      <p:pic>
        <p:nvPicPr>
          <p:cNvPr id="11268" name="Picture 4" descr="https://media.vlpt.us/post-images/donggeol2/48391a60-36af-11ea-b79a-0b03d4ec8146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6" y="2445303"/>
            <a:ext cx="10756196" cy="386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28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_x203526168" descr="EMB0000484847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9" y="3454400"/>
            <a:ext cx="12041001" cy="331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8955" y="12263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Key technique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061499"/>
            <a:ext cx="3568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Inception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7" y="1833378"/>
            <a:ext cx="63930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 classifier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Inception module : 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구조 고려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Auxiliary classifier : </a:t>
            </a:r>
            <a:r>
              <a:rPr lang="en-US" altLang="ko-KR" sz="25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overfitting</a:t>
            </a: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방지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5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77" y="3545840"/>
            <a:ext cx="10063323" cy="331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8955" y="12263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04. Key technique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304442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</a:t>
            </a:r>
            <a:r>
              <a:rPr lang="en-US" altLang="ko-KR" sz="4500" dirty="0" err="1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ResNet</a:t>
            </a:r>
            <a:endParaRPr lang="en-US" altLang="ko-KR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7" y="1968249"/>
            <a:ext cx="667201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 classifier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Residual block - short cut (</a:t>
            </a:r>
            <a:r>
              <a:rPr lang="ko-KR" altLang="en-US" sz="25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학습</a:t>
            </a: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lvl="1"/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Batch normalization – </a:t>
            </a:r>
            <a:r>
              <a:rPr lang="en-US" altLang="ko-KR" sz="25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overfitting</a:t>
            </a: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방지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55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360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2657353" y="2661333"/>
            <a:ext cx="6877295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7525" y="2776402"/>
            <a:ext cx="5129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</a:t>
            </a:r>
            <a:endParaRPr lang="ko-KR" altLang="en-US" sz="48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8510" y="2603458"/>
            <a:ext cx="16161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25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82296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17394" y="312787"/>
            <a:ext cx="1757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251" y="1476703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9230" y="1658906"/>
            <a:ext cx="323527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5610" y="1718908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Motivation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6188" y="2250918"/>
            <a:ext cx="207300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 effect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Road weather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Real time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9963" y="3169575"/>
            <a:ext cx="1181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38983" y="1506231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22581" y="3169575"/>
            <a:ext cx="1218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94C44D-1B92-419A-AE6B-02F4D44CB1D3}"/>
              </a:ext>
            </a:extLst>
          </p:cNvPr>
          <p:cNvSpPr/>
          <p:nvPr/>
        </p:nvSpPr>
        <p:spPr>
          <a:xfrm>
            <a:off x="1770942" y="3370301"/>
            <a:ext cx="323527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3EEA92-E9CA-4F2B-8104-30566F86E14F}"/>
              </a:ext>
            </a:extLst>
          </p:cNvPr>
          <p:cNvSpPr txBox="1"/>
          <p:nvPr/>
        </p:nvSpPr>
        <p:spPr>
          <a:xfrm>
            <a:off x="1847322" y="3414442"/>
            <a:ext cx="2589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Problem definition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29D960-3891-4294-90F3-4409B8A404BB}"/>
              </a:ext>
            </a:extLst>
          </p:cNvPr>
          <p:cNvSpPr txBox="1"/>
          <p:nvPr/>
        </p:nvSpPr>
        <p:spPr>
          <a:xfrm>
            <a:off x="1770942" y="3962313"/>
            <a:ext cx="1202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Def.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33D7F0A-C55C-4BE6-8897-5461D620CE38}"/>
              </a:ext>
            </a:extLst>
          </p:cNvPr>
          <p:cNvSpPr/>
          <p:nvPr/>
        </p:nvSpPr>
        <p:spPr>
          <a:xfrm>
            <a:off x="7307417" y="1658906"/>
            <a:ext cx="421399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D2AD5-04BD-4811-8C25-C409420338AE}"/>
              </a:ext>
            </a:extLst>
          </p:cNvPr>
          <p:cNvSpPr txBox="1"/>
          <p:nvPr/>
        </p:nvSpPr>
        <p:spPr>
          <a:xfrm>
            <a:off x="7347443" y="1718908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 technique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8BD61E-D94D-4AB5-BA6F-5785BFF81D69}"/>
              </a:ext>
            </a:extLst>
          </p:cNvPr>
          <p:cNvSpPr/>
          <p:nvPr/>
        </p:nvSpPr>
        <p:spPr>
          <a:xfrm>
            <a:off x="7289129" y="3405451"/>
            <a:ext cx="421399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DA4C94-CCE6-426B-B640-2757AE02C4A9}"/>
              </a:ext>
            </a:extLst>
          </p:cNvPr>
          <p:cNvSpPr txBox="1"/>
          <p:nvPr/>
        </p:nvSpPr>
        <p:spPr>
          <a:xfrm>
            <a:off x="7329155" y="3465453"/>
            <a:ext cx="2242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Implementation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75AF20-67AF-44C4-BE93-BBB241C565C6}"/>
              </a:ext>
            </a:extLst>
          </p:cNvPr>
          <p:cNvSpPr txBox="1"/>
          <p:nvPr/>
        </p:nvSpPr>
        <p:spPr>
          <a:xfrm>
            <a:off x="7307417" y="2242546"/>
            <a:ext cx="14205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CNN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Inception</a:t>
            </a:r>
          </a:p>
          <a:p>
            <a:pPr marL="342900" indent="-342900">
              <a:buAutoNum type="arabicParenR"/>
            </a:pPr>
            <a:r>
              <a:rPr lang="en-US" altLang="ko-KR" sz="15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ResNet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8E8241-05ED-4A86-9F21-F1A8A6CC845F}"/>
              </a:ext>
            </a:extLst>
          </p:cNvPr>
          <p:cNvSpPr txBox="1"/>
          <p:nvPr/>
        </p:nvSpPr>
        <p:spPr>
          <a:xfrm>
            <a:off x="7289129" y="3962312"/>
            <a:ext cx="36519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 collection &amp; preprocessing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 &amp; training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963" y="4935134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2581" y="4935134"/>
            <a:ext cx="1247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</a:t>
            </a:r>
            <a:endParaRPr lang="ko-KR" altLang="en-US" sz="6000" dirty="0"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94C44D-1B92-419A-AE6B-02F4D44CB1D3}"/>
              </a:ext>
            </a:extLst>
          </p:cNvPr>
          <p:cNvSpPr/>
          <p:nvPr/>
        </p:nvSpPr>
        <p:spPr>
          <a:xfrm>
            <a:off x="1770942" y="5135860"/>
            <a:ext cx="323527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EEA92-E9CA-4F2B-8104-30566F86E14F}"/>
              </a:ext>
            </a:extLst>
          </p:cNvPr>
          <p:cNvSpPr txBox="1"/>
          <p:nvPr/>
        </p:nvSpPr>
        <p:spPr>
          <a:xfrm>
            <a:off x="1847322" y="5180001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Related work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29D960-3891-4294-90F3-4409B8A404BB}"/>
              </a:ext>
            </a:extLst>
          </p:cNvPr>
          <p:cNvSpPr txBox="1"/>
          <p:nvPr/>
        </p:nvSpPr>
        <p:spPr>
          <a:xfrm>
            <a:off x="1770942" y="5727872"/>
            <a:ext cx="283122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도로위험기상 정보 서비스</a:t>
            </a:r>
            <a:endParaRPr lang="en-US" altLang="ko-KR" sz="16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GBM Inc.</a:t>
            </a:r>
          </a:p>
          <a:p>
            <a:pPr marL="342900" indent="-342900">
              <a:buAutoNum type="arabicParenR"/>
            </a:pPr>
            <a:r>
              <a:rPr lang="en-US" altLang="ko-KR" sz="15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Weavigation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8BD61E-D94D-4AB5-BA6F-5785BFF81D69}"/>
              </a:ext>
            </a:extLst>
          </p:cNvPr>
          <p:cNvSpPr/>
          <p:nvPr/>
        </p:nvSpPr>
        <p:spPr>
          <a:xfrm>
            <a:off x="7289129" y="5171010"/>
            <a:ext cx="4213994" cy="48839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DA4C94-CCE6-426B-B640-2757AE02C4A9}"/>
              </a:ext>
            </a:extLst>
          </p:cNvPr>
          <p:cNvSpPr txBox="1"/>
          <p:nvPr/>
        </p:nvSpPr>
        <p:spPr>
          <a:xfrm>
            <a:off x="7329155" y="5231012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Future work</a:t>
            </a:r>
            <a:endParaRPr lang="ko-KR" altLang="en-US" sz="20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8E8241-05ED-4A86-9F21-F1A8A6CC845F}"/>
              </a:ext>
            </a:extLst>
          </p:cNvPr>
          <p:cNvSpPr txBox="1"/>
          <p:nvPr/>
        </p:nvSpPr>
        <p:spPr>
          <a:xfrm>
            <a:off x="7289129" y="5727871"/>
            <a:ext cx="24913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Road state &amp; traffic</a:t>
            </a:r>
          </a:p>
          <a:p>
            <a:pPr marL="342900" indent="-342900">
              <a:buAutoNum type="arabicParenR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Navigation app</a:t>
            </a:r>
          </a:p>
          <a:p>
            <a:pPr marL="342900" indent="-342900">
              <a:buAutoNum type="arabicParenR"/>
            </a:pP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른쪽 화살표 13"/>
          <p:cNvSpPr/>
          <p:nvPr/>
        </p:nvSpPr>
        <p:spPr>
          <a:xfrm>
            <a:off x="7301134" y="4311289"/>
            <a:ext cx="1892201" cy="162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191421" y="4311288"/>
            <a:ext cx="1892201" cy="162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37224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0) Overview</a:t>
            </a:r>
            <a:endParaRPr lang="ko-KR" altLang="en-US" sz="45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22188" y="1995543"/>
            <a:ext cx="3724096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및 전처리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및 학습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개발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C:\Users\user\Desktop\CAP\7주차\hard-disc-drive-97581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35" y="3863014"/>
            <a:ext cx="270604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CAP\7주차\gear-1674891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94" y="3863007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CAP\7주차\weather-316953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13" y="3863013"/>
            <a:ext cx="269311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46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102659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Data collection &amp; preprocessing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103043" y="2317872"/>
            <a:ext cx="941255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err="1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국토교통부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교통정보공개서비스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수도권 부근 약 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600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en-US" altLang="ko-KR" sz="2500" dirty="0" err="1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영상을</a:t>
            </a: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주기적으로 수집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강수량 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(15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데이터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- AWS(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지역별 상세 관측 자료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-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안개 정도 판단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- ASOS(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종관 기상 관측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-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기상청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0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102659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Data collection &amp; preprocessing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04" y="2170896"/>
            <a:ext cx="2770966" cy="21021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04" y="4448361"/>
            <a:ext cx="2770966" cy="20723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57" y="2933118"/>
            <a:ext cx="6067425" cy="1457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5602157" y="2370220"/>
            <a:ext cx="151836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안개 판단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925096" y="5640478"/>
            <a:ext cx="1304379" cy="57934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7581900" y="5696825"/>
            <a:ext cx="28860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50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기준으로 합침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102659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Data collection &amp; preprocessing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260313" y="2460748"/>
            <a:ext cx="7168950" cy="3939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맑음 상태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강수량이 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0,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시정이 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1km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이상이면 맑음 판단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</a:t>
            </a: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안개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강수량 정도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0.5 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간격으로 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0.5~2.0mm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안개 정도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시정 범위에 따라 강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</a:t>
            </a:r>
            <a:r>
              <a:rPr lang="en-US" altLang="ko-KR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500" dirty="0" smtClean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</a:t>
            </a:r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7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64924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Modeling &amp; training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22188" y="1995543"/>
            <a:ext cx="757931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특허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구현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맑음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맑음 아님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/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분류기 중 일반화 능력을 극대화할 수 있는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SVM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83" y="3958477"/>
            <a:ext cx="5329034" cy="24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64924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Modeling &amp; training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22188" y="2224484"/>
            <a:ext cx="933438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 ROI(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대상 영역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숲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표지판 등 대상 영역을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추출하기 위해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clustering</a:t>
            </a:r>
          </a:p>
          <a:p>
            <a:pPr marL="800100" lvl="1" indent="-342900">
              <a:buFontTx/>
              <a:buChar char="-"/>
            </a:pP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edge detection, </a:t>
            </a:r>
            <a:r>
              <a:rPr lang="en-US" altLang="ko-KR" sz="2500" dirty="0" err="1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hough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transform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직선 추출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직선들의 모든 교차점의 평균점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소실점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소실점과 대상 영역이 가장 많이 겹치는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segment line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도출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따라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ROI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영역 도출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30" y="4775427"/>
            <a:ext cx="2293611" cy="184262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149899" y="4854082"/>
            <a:ext cx="1892201" cy="162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58" y="4733547"/>
            <a:ext cx="2300390" cy="1884500"/>
          </a:xfrm>
          <a:prstGeom prst="rect">
            <a:avLst/>
          </a:prstGeom>
        </p:spPr>
      </p:pic>
      <p:cxnSp>
        <p:nvCxnSpPr>
          <p:cNvPr id="9" name="구부러진 연결선 8"/>
          <p:cNvCxnSpPr/>
          <p:nvPr/>
        </p:nvCxnSpPr>
        <p:spPr>
          <a:xfrm>
            <a:off x="8590153" y="5019676"/>
            <a:ext cx="1548053" cy="781049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138206" y="5631448"/>
            <a:ext cx="825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ROI</a:t>
            </a:r>
            <a:endParaRPr lang="en-US" altLang="ko-KR" sz="16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9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64924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Modeling &amp; training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392194" y="2187373"/>
            <a:ext cx="570380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 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</a:t>
            </a:r>
            <a:r>
              <a:rPr lang="ko-KR" altLang="en-US" sz="2500" dirty="0" err="1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변화량을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 안개</a:t>
            </a:r>
            <a:r>
              <a:rPr lang="en-US" altLang="ko-KR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 분류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59" y="2856257"/>
            <a:ext cx="3381375" cy="22373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392194" y="5285483"/>
            <a:ext cx="564162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흐릿한 </a:t>
            </a:r>
            <a:r>
              <a:rPr lang="ko-KR" altLang="en-US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정도나 비의 양에 따라</a:t>
            </a: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근거리</a:t>
            </a:r>
            <a:r>
              <a:rPr lang="en-US" altLang="ko-KR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원거리 </a:t>
            </a:r>
            <a:r>
              <a:rPr lang="en-US" altLang="ko-KR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ROI 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 명도 값 차이 패턴이 다름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6779853" y="5285483"/>
            <a:ext cx="4182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날씨에 따라 </a:t>
            </a:r>
            <a:r>
              <a:rPr lang="ko-KR" altLang="en-US" sz="2000" dirty="0" err="1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픽셀값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분포가 다름</a:t>
            </a:r>
            <a:endParaRPr lang="en-US" altLang="ko-KR" sz="20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 algn="ctr"/>
            <a:r>
              <a:rPr lang="en-US" altLang="ko-KR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도로는 큰 차이가 없다</a:t>
            </a:r>
            <a:r>
              <a:rPr lang="en-US" altLang="ko-KR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0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70" y="2425900"/>
            <a:ext cx="3290063" cy="27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64924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Modeling &amp; training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392194" y="2187373"/>
            <a:ext cx="664797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AutoNum type="arabicPeriod" startAt="4"/>
            </a:pP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</a:t>
            </a:r>
            <a:r>
              <a:rPr lang="ko-KR" altLang="en-US" sz="2500" dirty="0" err="1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변화량을</a:t>
            </a:r>
            <a:r>
              <a:rPr lang="ko-KR" altLang="en-US" sz="25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통해 비와 안개 강도 예측</a:t>
            </a:r>
            <a:endParaRPr lang="en-US" altLang="ko-KR" sz="25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864525" y="5120518"/>
            <a:ext cx="35942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altLang="ko-KR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	</a:t>
            </a:r>
            <a:r>
              <a:rPr lang="ko-KR" altLang="en-US" sz="2000" dirty="0" smtClean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누적시켜 강도 측정</a:t>
            </a:r>
            <a:endParaRPr lang="en-US" altLang="ko-KR" sz="2000" dirty="0" smtClean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36" y="3035148"/>
            <a:ext cx="5616427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64924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Modeling &amp; training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A78140E-CD69-44A4-B372-5A4110414970}"/>
                  </a:ext>
                </a:extLst>
              </p:cNvPr>
              <p:cNvSpPr/>
              <p:nvPr/>
            </p:nvSpPr>
            <p:spPr>
              <a:xfrm>
                <a:off x="1022188" y="1995543"/>
                <a:ext cx="9196748" cy="393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ko-KR" altLang="en-US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사용할 모델 </a:t>
                </a:r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(CNN </a:t>
                </a:r>
                <a:r>
                  <a:rPr lang="ko-KR" altLang="en-US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기반</a:t>
                </a:r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</a:p>
              <a:p>
                <a:pPr lvl="1"/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- LeNet-5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Inception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500" dirty="0" err="1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ResNet</a:t>
                </a:r>
                <a:endParaRPr lang="en-US" altLang="ko-KR" sz="25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ko-KR" sz="25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ko-KR" altLang="en-US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개발</a:t>
                </a:r>
                <a:endParaRPr lang="en-US" altLang="ko-KR" sz="250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 marL="800100" lvl="1" indent="-342900">
                  <a:buFontTx/>
                  <a:buChar char="-"/>
                </a:pPr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Classifier + regression (end-to-end)</a:t>
                </a:r>
              </a:p>
              <a:p>
                <a:pPr lvl="1"/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Loss function L = L1 + </a:t>
                </a:r>
                <a14:m>
                  <m:oMath xmlns:m="http://schemas.openxmlformats.org/officeDocument/2006/math">
                    <m:r>
                      <a:rPr lang="ko-KR" altLang="en-US" sz="25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  <a:ea typeface="배달의민족 도현" panose="020B0600000101010101" pitchFamily="50" charset="-127"/>
                      </a:rPr>
                      <m:t>𝛼</m:t>
                    </m:r>
                    <m:r>
                      <a:rPr lang="ko-KR" altLang="en-US" sz="25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500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/>
                        <a:ea typeface="배달의민족 도현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L2</a:t>
                </a:r>
              </a:p>
              <a:p>
                <a:pPr lvl="1"/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L1 : classifier, L2 : regression</a:t>
                </a:r>
              </a:p>
              <a:p>
                <a:pPr lvl="1"/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- </a:t>
                </a:r>
                <a:r>
                  <a:rPr lang="en-US" altLang="ko-KR" sz="2500" dirty="0" err="1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Hyperparameter</a:t>
                </a:r>
                <a:r>
                  <a:rPr lang="en-US" altLang="ko-KR" sz="2500" dirty="0">
                    <a:ln>
                      <a:solidFill>
                        <a:prstClr val="black">
                          <a:lumMod val="75000"/>
                          <a:lumOff val="25000"/>
                          <a:alpha val="15000"/>
                        </a:prst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tuning [filter, layer, optimizer, …]</a:t>
                </a: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="" xmlns:a16="http://schemas.microsoft.com/office/drawing/2014/main" id="{6A78140E-CD69-44A4-B372-5A4110414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88" y="1995543"/>
                <a:ext cx="9196748" cy="3939540"/>
              </a:xfrm>
              <a:prstGeom prst="rect">
                <a:avLst/>
              </a:prstGeom>
              <a:blipFill rotWithShape="1">
                <a:blip r:embed="rId3"/>
                <a:stretch>
                  <a:fillRect l="-1127" t="-1236" r="-199" b="-2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10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63045" y="107662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05. Implementation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55851-D0EB-4BF6-A843-B202460121EE}"/>
              </a:ext>
            </a:extLst>
          </p:cNvPr>
          <p:cNvSpPr txBox="1"/>
          <p:nvPr/>
        </p:nvSpPr>
        <p:spPr>
          <a:xfrm>
            <a:off x="469181" y="1210713"/>
            <a:ext cx="31678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3) Service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22188" y="1995543"/>
            <a:ext cx="18533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6110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3589573" y="2661333"/>
            <a:ext cx="5012855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2120" y="2761475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Motivation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4046" y="2592199"/>
            <a:ext cx="14061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2642750" y="2661333"/>
            <a:ext cx="6605422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3445" y="2772734"/>
            <a:ext cx="4177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Future work</a:t>
            </a:r>
            <a:endParaRPr lang="ko-KR" altLang="en-US" sz="48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50750" y="2603458"/>
            <a:ext cx="16498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25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kyen.kr/data/cheditor4/1902/1794379852_E7ZOlqsC_TrafficJ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0" y="2830023"/>
            <a:ext cx="575147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1623" y="122633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 Future work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66768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Road state &amp; 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8" y="1968249"/>
            <a:ext cx="48253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노면 상태 </a:t>
            </a:r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교통량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도로 상황에 대한 실시간 분석 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194" name="Picture 2" descr="노면 상태 : 클리앙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8" y="2830023"/>
            <a:ext cx="432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70296" y="6488668"/>
            <a:ext cx="5521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https://www.clien.net/service/board/park/10268398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910828" y="6135046"/>
            <a:ext cx="4281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/>
              <a:t>http://kyen.kr/news/view.php?idx=1940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25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51555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Navigation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7" y="1975625"/>
            <a:ext cx="5968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경로 </a:t>
            </a:r>
            <a:r>
              <a:rPr lang="ko-KR" altLang="en-US" sz="2500" dirty="0" err="1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탐색시</a:t>
            </a: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도로의 상황을 고려한 탐색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예보를 이용한 위험기상 회피</a:t>
            </a:r>
            <a:endParaRPr lang="en-US" altLang="ko-KR" sz="250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1623" y="122633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06. Future work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76" y="2837398"/>
            <a:ext cx="4654222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13" y="2837399"/>
            <a:ext cx="5085384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25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3919670" y="2661333"/>
            <a:ext cx="4368501" cy="91611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2423" y="2772734"/>
            <a:ext cx="2590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Service</a:t>
            </a:r>
            <a:endParaRPr lang="ko-KR" altLang="en-US" sz="48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9670" y="2603458"/>
            <a:ext cx="16177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72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7827" y="131236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 Service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957D06-BF2E-4C74-BCF3-3858657BD0E2}"/>
              </a:ext>
            </a:extLst>
          </p:cNvPr>
          <p:cNvGrpSpPr/>
          <p:nvPr/>
        </p:nvGrpSpPr>
        <p:grpSpPr>
          <a:xfrm>
            <a:off x="1486722" y="1061924"/>
            <a:ext cx="2609246" cy="5366984"/>
            <a:chOff x="4419600" y="285750"/>
            <a:chExt cx="3074806" cy="6324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4338AE-48D0-4CBE-A57A-3D3162027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59" b="98824" l="0" r="99757">
                          <a14:foregroundMark x1="32039" y1="4588" x2="53883" y2="5059"/>
                          <a14:foregroundMark x1="53883" y1="5059" x2="66748" y2="10235"/>
                          <a14:foregroundMark x1="66748" y1="10235" x2="31311" y2="60588"/>
                          <a14:foregroundMark x1="31311" y1="60588" x2="28641" y2="82941"/>
                          <a14:foregroundMark x1="28641" y1="82941" x2="46845" y2="82588"/>
                          <a14:foregroundMark x1="46845" y1="82588" x2="44903" y2="90706"/>
                          <a14:foregroundMark x1="44903" y1="90706" x2="72330" y2="71882"/>
                          <a14:foregroundMark x1="72330" y1="71882" x2="74515" y2="79765"/>
                          <a14:foregroundMark x1="74515" y1="79765" x2="63107" y2="96353"/>
                          <a14:foregroundMark x1="63107" y1="96353" x2="75485" y2="88000"/>
                          <a14:foregroundMark x1="75485" y1="88000" x2="4854" y2="95059"/>
                          <a14:foregroundMark x1="4854" y1="95059" x2="49029" y2="76353"/>
                          <a14:foregroundMark x1="49029" y1="76353" x2="14078" y2="77647"/>
                          <a14:foregroundMark x1="14078" y1="77647" x2="79126" y2="65647"/>
                          <a14:foregroundMark x1="79126" y1="65647" x2="31311" y2="67529"/>
                          <a14:foregroundMark x1="31311" y1="67529" x2="70388" y2="55059"/>
                          <a14:foregroundMark x1="70388" y1="55059" x2="29612" y2="43647"/>
                          <a14:foregroundMark x1="29612" y1="43647" x2="34951" y2="35176"/>
                          <a14:foregroundMark x1="34951" y1="35176" x2="58495" y2="25882"/>
                          <a14:foregroundMark x1="58495" y1="25882" x2="28641" y2="23294"/>
                          <a14:foregroundMark x1="28641" y1="23294" x2="59466" y2="19176"/>
                          <a14:foregroundMark x1="59466" y1="19176" x2="35437" y2="20000"/>
                          <a14:foregroundMark x1="37621" y1="93647" x2="54369" y2="91765"/>
                          <a14:foregroundMark x1="54369" y1="91765" x2="50971" y2="99647"/>
                          <a14:foregroundMark x1="50971" y1="99647" x2="26456" y2="97882"/>
                          <a14:foregroundMark x1="26456" y1="97882" x2="68447" y2="94353"/>
                          <a14:foregroundMark x1="68447" y1="94353" x2="64078" y2="95882"/>
                          <a14:foregroundMark x1="37136" y1="95882" x2="98301" y2="90235"/>
                          <a14:foregroundMark x1="98301" y1="90235" x2="90534" y2="78941"/>
                          <a14:foregroundMark x1="90534" y1="78941" x2="81553" y2="90824"/>
                          <a14:foregroundMark x1="81553" y1="90824" x2="92233" y2="81176"/>
                          <a14:foregroundMark x1="92233" y1="81176" x2="83738" y2="88353"/>
                          <a14:foregroundMark x1="83738" y1="88353" x2="84466" y2="74118"/>
                          <a14:foregroundMark x1="84466" y1="74118" x2="77184" y2="94118"/>
                          <a14:foregroundMark x1="77184" y1="94118" x2="88107" y2="66706"/>
                          <a14:foregroundMark x1="88107" y1="66706" x2="83495" y2="76353"/>
                          <a14:foregroundMark x1="83495" y1="76353" x2="83738" y2="68471"/>
                          <a14:foregroundMark x1="83738" y1="68471" x2="85194" y2="86000"/>
                          <a14:foregroundMark x1="85194" y1="86000" x2="85680" y2="82588"/>
                          <a14:foregroundMark x1="86893" y1="93294" x2="93689" y2="78824"/>
                          <a14:foregroundMark x1="93689" y1="78824" x2="82524" y2="87059"/>
                          <a14:foregroundMark x1="82524" y1="87059" x2="90534" y2="68118"/>
                          <a14:foregroundMark x1="90534" y1="68118" x2="91505" y2="76118"/>
                          <a14:foregroundMark x1="91505" y1="76118" x2="91505" y2="62824"/>
                          <a14:foregroundMark x1="91505" y1="62824" x2="1214" y2="91647"/>
                          <a14:foregroundMark x1="1214" y1="91647" x2="2184" y2="79529"/>
                          <a14:foregroundMark x1="2184" y1="79529" x2="21359" y2="83529"/>
                          <a14:foregroundMark x1="21359" y1="83529" x2="66019" y2="83529"/>
                          <a14:foregroundMark x1="66019" y1="83529" x2="728" y2="87882"/>
                          <a14:foregroundMark x1="728" y1="87882" x2="20146" y2="88000"/>
                          <a14:foregroundMark x1="4126" y1="94235" x2="16748" y2="98706"/>
                          <a14:foregroundMark x1="16748" y1="98706" x2="20631" y2="98824"/>
                          <a14:foregroundMark x1="72087" y1="96941" x2="82282" y2="95059"/>
                          <a14:foregroundMark x1="85680" y1="97059" x2="86408" y2="93412"/>
                          <a14:foregroundMark x1="84951" y1="97765" x2="90534" y2="90706"/>
                          <a14:foregroundMark x1="90534" y1="90706" x2="88107" y2="98118"/>
                          <a14:foregroundMark x1="88107" y1="98118" x2="87621" y2="98118"/>
                          <a14:foregroundMark x1="89806" y1="97059" x2="93932" y2="91765"/>
                          <a14:foregroundMark x1="95146" y1="90000" x2="93447" y2="97294"/>
                          <a14:foregroundMark x1="95874" y1="81529" x2="95146" y2="72941"/>
                          <a14:foregroundMark x1="95146" y1="72941" x2="94903" y2="74941"/>
                          <a14:foregroundMark x1="99029" y1="75647" x2="94417" y2="62941"/>
                          <a14:foregroundMark x1="96341" y1="34235" x2="96845" y2="26706"/>
                          <a14:foregroundMark x1="96231" y1="35882" x2="96262" y2="35412"/>
                          <a14:foregroundMark x1="94895" y1="55804" x2="95844" y2="41647"/>
                          <a14:foregroundMark x1="94417" y1="62941" x2="94800" y2="57222"/>
                          <a14:foregroundMark x1="95894" y1="23412" x2="95146" y2="20824"/>
                          <a14:foregroundMark x1="15049" y1="8235" x2="34951" y2="5765"/>
                          <a14:foregroundMark x1="34951" y1="5765" x2="85680" y2="8824"/>
                          <a14:foregroundMark x1="85680" y1="8824" x2="33495" y2="10941"/>
                          <a14:foregroundMark x1="33495" y1="10941" x2="50485" y2="9529"/>
                          <a14:foregroundMark x1="50485" y1="9529" x2="32282" y2="9529"/>
                          <a14:foregroundMark x1="32282" y1="9529" x2="49272" y2="8471"/>
                          <a14:foregroundMark x1="49272" y1="8471" x2="32524" y2="6471"/>
                          <a14:foregroundMark x1="32524" y1="6471" x2="47816" y2="3294"/>
                          <a14:foregroundMark x1="47816" y1="3294" x2="79126" y2="2706"/>
                          <a14:foregroundMark x1="79126" y1="2706" x2="57524" y2="6353"/>
                          <a14:foregroundMark x1="57524" y1="6353" x2="77913" y2="6000"/>
                          <a14:foregroundMark x1="77913" y1="6000" x2="91019" y2="11176"/>
                          <a14:foregroundMark x1="91019" y1="11176" x2="93689" y2="9294"/>
                          <a14:foregroundMark x1="33738" y1="2000" x2="10922" y2="5647"/>
                          <a14:foregroundMark x1="10922" y1="5647" x2="28398" y2="16824"/>
                          <a14:foregroundMark x1="28398" y1="16824" x2="38592" y2="9059"/>
                          <a14:foregroundMark x1="38592" y1="9059" x2="16262" y2="6941"/>
                          <a14:foregroundMark x1="16262" y1="6941" x2="6311" y2="15059"/>
                          <a14:foregroundMark x1="6311" y1="15059" x2="14078" y2="17176"/>
                          <a14:foregroundMark x1="13835" y1="8118" x2="3398" y2="28824"/>
                          <a14:foregroundMark x1="3398" y1="28824" x2="17476" y2="2471"/>
                          <a14:foregroundMark x1="17476" y1="2471" x2="971" y2="34353"/>
                          <a14:foregroundMark x1="971" y1="34353" x2="37621" y2="19882"/>
                          <a14:foregroundMark x1="37621" y1="19882" x2="9466" y2="32824"/>
                          <a14:foregroundMark x1="9466" y1="32824" x2="3883" y2="50824"/>
                          <a14:foregroundMark x1="3883" y1="50824" x2="13350" y2="57647"/>
                          <a14:foregroundMark x1="13350" y1="57647" x2="6311" y2="73529"/>
                          <a14:foregroundMark x1="6311" y1="73529" x2="23544" y2="78706"/>
                          <a14:foregroundMark x1="23544" y1="78706" x2="728" y2="75059"/>
                          <a14:foregroundMark x1="728" y1="75059" x2="8495" y2="58941"/>
                          <a14:foregroundMark x1="8495" y1="58941" x2="12136" y2="57647"/>
                          <a14:foregroundMark x1="971" y1="12824" x2="728" y2="25765"/>
                          <a14:foregroundMark x1="728" y1="25765" x2="11165" y2="16824"/>
                          <a14:foregroundMark x1="11165" y1="16824" x2="4612" y2="48588"/>
                          <a14:foregroundMark x1="4612" y1="48588" x2="0" y2="32000"/>
                          <a14:foregroundMark x1="0" y1="32000" x2="2427" y2="61647"/>
                          <a14:foregroundMark x1="2427" y1="61647" x2="2427" y2="38941"/>
                          <a14:foregroundMark x1="2427" y1="38941" x2="0" y2="58588"/>
                          <a14:foregroundMark x1="0" y1="58588" x2="243" y2="44235"/>
                          <a14:foregroundMark x1="243" y1="44235" x2="1456" y2="64824"/>
                          <a14:foregroundMark x1="1456" y1="64824" x2="7039" y2="43882"/>
                          <a14:foregroundMark x1="7039" y1="43882" x2="2670" y2="64000"/>
                          <a14:foregroundMark x1="2670" y1="64000" x2="4126" y2="15882"/>
                          <a14:foregroundMark x1="4126" y1="15882" x2="11408" y2="5059"/>
                          <a14:foregroundMark x1="12621" y1="2941" x2="971" y2="8118"/>
                          <a14:foregroundMark x1="971" y1="8118" x2="971" y2="8118"/>
                          <a14:foregroundMark x1="87136" y1="2118" x2="94417" y2="9647"/>
                          <a14:foregroundMark x1="94417" y1="9647" x2="93204" y2="11412"/>
                          <a14:foregroundMark x1="76214" y1="2118" x2="44175" y2="2706"/>
                          <a14:foregroundMark x1="44175" y1="2706" x2="60194" y2="1176"/>
                          <a14:foregroundMark x1="60194" y1="1176" x2="35680" y2="2353"/>
                          <a14:foregroundMark x1="35680" y1="2353" x2="70388" y2="2471"/>
                          <a14:foregroundMark x1="4126" y1="5059" x2="2670" y2="7294"/>
                          <a14:foregroundMark x1="96407" y1="23412" x2="96359" y2="13176"/>
                          <a14:foregroundMark x1="96459" y1="34235" x2="96423" y2="26706"/>
                          <a14:foregroundMark x1="96466" y1="35882" x2="96464" y2="35412"/>
                          <a14:foregroundMark x1="96561" y1="55871" x2="96494" y2="41647"/>
                          <a14:foregroundMark x1="96602" y1="64471" x2="96568" y2="57293"/>
                          <a14:foregroundMark x1="5097" y1="6471" x2="3398" y2="5059"/>
                          <a14:foregroundMark x1="3398" y1="4353" x2="0" y2="6824"/>
                          <a14:foregroundMark x1="8010" y1="2941" x2="7767" y2="3059"/>
                          <a14:foregroundMark x1="92233" y1="3176" x2="92476" y2="2941"/>
                          <a14:foregroundMark x1="92476" y1="2706" x2="97330" y2="5176"/>
                          <a14:foregroundMark x1="98650" y1="34235" x2="98544" y2="28471"/>
                          <a14:foregroundMark x1="98680" y1="35882" x2="98671" y2="35412"/>
                          <a14:foregroundMark x1="98657" y1="23412" x2="96602" y2="12706"/>
                          <a14:foregroundMark x1="99515" y1="27882" x2="99289" y2="26706"/>
                          <a14:foregroundMark x1="96602" y1="12706" x2="97816" y2="11176"/>
                          <a14:foregroundMark x1="98786" y1="11412" x2="98786" y2="21529"/>
                          <a14:foregroundMark x1="97098" y1="8471" x2="97330" y2="10118"/>
                          <a14:foregroundMark x1="96602" y1="4941" x2="96900" y2="7059"/>
                          <a14:foregroundMark x1="95874" y1="3647" x2="98449" y2="7059"/>
                          <a14:foregroundMark x1="98786" y1="42588" x2="99757" y2="44588"/>
                          <a14:foregroundMark x1="99272" y1="45176" x2="99272" y2="48235"/>
                          <a14:foregroundMark x1="99515" y1="47765" x2="99757" y2="49882"/>
                          <a14:foregroundMark x1="99272" y1="50941" x2="99029" y2="53765"/>
                          <a14:foregroundMark x1="99757" y1="50000" x2="99141" y2="55975"/>
                          <a14:foregroundMark x1="95388" y1="3059" x2="90291" y2="1765"/>
                          <a14:foregroundMark x1="91990" y1="2000" x2="94175" y2="2588"/>
                          <a14:foregroundMark x1="89320" y1="1882" x2="66748" y2="1529"/>
                          <a14:backgroundMark x1="99757" y1="7059" x2="99757" y2="7412"/>
                          <a14:backgroundMark x1="99757" y1="7765" x2="99757" y2="8471"/>
                          <a14:backgroundMark x1="99272" y1="7176" x2="99515" y2="8000"/>
                          <a14:backgroundMark x1="99757" y1="23412" x2="99757" y2="26471"/>
                          <a14:backgroundMark x1="99515" y1="26471" x2="99515" y2="26706"/>
                          <a14:backgroundMark x1="99757" y1="34235" x2="99757" y2="35412"/>
                          <a14:backgroundMark x1="99757" y1="35882" x2="99757" y2="41647"/>
                          <a14:backgroundMark x1="99757" y1="56000" x2="99515" y2="57412"/>
                        </a14:backgroundRemoval>
                      </a14:imgEffect>
                    </a14:imgLayer>
                  </a14:imgProps>
                </a:ext>
              </a:extLst>
            </a:blip>
            <a:srcRect l="2067" t="1474" b="887"/>
            <a:stretch/>
          </p:blipFill>
          <p:spPr>
            <a:xfrm>
              <a:off x="4419600" y="285750"/>
              <a:ext cx="3074806" cy="63246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B611909-C606-4CB8-B888-6061843AD57A}"/>
                </a:ext>
              </a:extLst>
            </p:cNvPr>
            <p:cNvSpPr/>
            <p:nvPr/>
          </p:nvSpPr>
          <p:spPr>
            <a:xfrm>
              <a:off x="4546505" y="983875"/>
              <a:ext cx="2786624" cy="4977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98E7492-B33E-4538-A10B-24EF77049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89" y="3588940"/>
            <a:ext cx="1338162" cy="13381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13585A-E863-4505-B649-E8654F813854}"/>
              </a:ext>
            </a:extLst>
          </p:cNvPr>
          <p:cNvSpPr/>
          <p:nvPr/>
        </p:nvSpPr>
        <p:spPr>
          <a:xfrm>
            <a:off x="4807827" y="1795621"/>
            <a:ext cx="6350592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[Android</a:t>
            </a:r>
            <a:r>
              <a:rPr lang="ko-KR" altLang="en-US" sz="3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application]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Android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studio / JAVA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구현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설정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설정한 지역의 날씨와 교통 정보 안내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확인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C21A1-F7EC-459A-8A46-0125F87F9289}"/>
              </a:ext>
            </a:extLst>
          </p:cNvPr>
          <p:cNvSpPr txBox="1"/>
          <p:nvPr/>
        </p:nvSpPr>
        <p:spPr>
          <a:xfrm>
            <a:off x="2073384" y="2634312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FFC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알</a:t>
            </a:r>
            <a:r>
              <a:rPr lang="ko-KR" altLang="en-US" sz="3000" dirty="0">
                <a:solidFill>
                  <a:srgbClr val="C00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림</a:t>
            </a:r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이</a:t>
            </a:r>
          </a:p>
        </p:txBody>
      </p:sp>
    </p:spTree>
    <p:extLst>
      <p:ext uri="{BB962C8B-B14F-4D97-AF65-F5344CB8AC3E}">
        <p14:creationId xmlns:p14="http://schemas.microsoft.com/office/powerpoint/2010/main" val="373569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7827" y="131236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 Service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DE1EC3-C27A-440A-A08E-FB1F1AF49CFB}"/>
              </a:ext>
            </a:extLst>
          </p:cNvPr>
          <p:cNvSpPr/>
          <p:nvPr/>
        </p:nvSpPr>
        <p:spPr>
          <a:xfrm>
            <a:off x="796065" y="2204976"/>
            <a:ext cx="598834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리스트에서 제공 되는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선택 시 지도로 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위치 안내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6337B8-D7C8-4ED3-A025-BDE176F87DC4}"/>
              </a:ext>
            </a:extLst>
          </p:cNvPr>
          <p:cNvGrpSpPr/>
          <p:nvPr/>
        </p:nvGrpSpPr>
        <p:grpSpPr>
          <a:xfrm>
            <a:off x="7452624" y="958465"/>
            <a:ext cx="2609246" cy="5366984"/>
            <a:chOff x="4419600" y="285750"/>
            <a:chExt cx="3074806" cy="6324600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7FFF4C2-2B72-4D15-85A1-CEC390FF8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59" b="98824" l="0" r="99757">
                          <a14:foregroundMark x1="32039" y1="4588" x2="53883" y2="5059"/>
                          <a14:foregroundMark x1="53883" y1="5059" x2="66748" y2="10235"/>
                          <a14:foregroundMark x1="66748" y1="10235" x2="31311" y2="60588"/>
                          <a14:foregroundMark x1="31311" y1="60588" x2="28641" y2="82941"/>
                          <a14:foregroundMark x1="28641" y1="82941" x2="46845" y2="82588"/>
                          <a14:foregroundMark x1="46845" y1="82588" x2="44903" y2="90706"/>
                          <a14:foregroundMark x1="44903" y1="90706" x2="72330" y2="71882"/>
                          <a14:foregroundMark x1="72330" y1="71882" x2="74515" y2="79765"/>
                          <a14:foregroundMark x1="74515" y1="79765" x2="63107" y2="96353"/>
                          <a14:foregroundMark x1="63107" y1="96353" x2="75485" y2="88000"/>
                          <a14:foregroundMark x1="75485" y1="88000" x2="4854" y2="95059"/>
                          <a14:foregroundMark x1="4854" y1="95059" x2="49029" y2="76353"/>
                          <a14:foregroundMark x1="49029" y1="76353" x2="14078" y2="77647"/>
                          <a14:foregroundMark x1="14078" y1="77647" x2="79126" y2="65647"/>
                          <a14:foregroundMark x1="79126" y1="65647" x2="31311" y2="67529"/>
                          <a14:foregroundMark x1="31311" y1="67529" x2="70388" y2="55059"/>
                          <a14:foregroundMark x1="70388" y1="55059" x2="29612" y2="43647"/>
                          <a14:foregroundMark x1="29612" y1="43647" x2="34951" y2="35176"/>
                          <a14:foregroundMark x1="34951" y1="35176" x2="58495" y2="25882"/>
                          <a14:foregroundMark x1="58495" y1="25882" x2="28641" y2="23294"/>
                          <a14:foregroundMark x1="28641" y1="23294" x2="59466" y2="19176"/>
                          <a14:foregroundMark x1="59466" y1="19176" x2="35437" y2="20000"/>
                          <a14:foregroundMark x1="37621" y1="93647" x2="54369" y2="91765"/>
                          <a14:foregroundMark x1="54369" y1="91765" x2="50971" y2="99647"/>
                          <a14:foregroundMark x1="50971" y1="99647" x2="26456" y2="97882"/>
                          <a14:foregroundMark x1="26456" y1="97882" x2="68447" y2="94353"/>
                          <a14:foregroundMark x1="68447" y1="94353" x2="64078" y2="95882"/>
                          <a14:foregroundMark x1="37136" y1="95882" x2="98301" y2="90235"/>
                          <a14:foregroundMark x1="98301" y1="90235" x2="90534" y2="78941"/>
                          <a14:foregroundMark x1="90534" y1="78941" x2="81553" y2="90824"/>
                          <a14:foregroundMark x1="81553" y1="90824" x2="92233" y2="81176"/>
                          <a14:foregroundMark x1="92233" y1="81176" x2="83738" y2="88353"/>
                          <a14:foregroundMark x1="83738" y1="88353" x2="84466" y2="74118"/>
                          <a14:foregroundMark x1="84466" y1="74118" x2="77184" y2="94118"/>
                          <a14:foregroundMark x1="77184" y1="94118" x2="88107" y2="66706"/>
                          <a14:foregroundMark x1="88107" y1="66706" x2="83495" y2="76353"/>
                          <a14:foregroundMark x1="83495" y1="76353" x2="83738" y2="68471"/>
                          <a14:foregroundMark x1="83738" y1="68471" x2="85194" y2="86000"/>
                          <a14:foregroundMark x1="85194" y1="86000" x2="85680" y2="82588"/>
                          <a14:foregroundMark x1="86893" y1="93294" x2="93689" y2="78824"/>
                          <a14:foregroundMark x1="93689" y1="78824" x2="82524" y2="87059"/>
                          <a14:foregroundMark x1="82524" y1="87059" x2="90534" y2="68118"/>
                          <a14:foregroundMark x1="90534" y1="68118" x2="91505" y2="76118"/>
                          <a14:foregroundMark x1="91505" y1="76118" x2="91505" y2="62824"/>
                          <a14:foregroundMark x1="91505" y1="62824" x2="1214" y2="91647"/>
                          <a14:foregroundMark x1="1214" y1="91647" x2="2184" y2="79529"/>
                          <a14:foregroundMark x1="2184" y1="79529" x2="21359" y2="83529"/>
                          <a14:foregroundMark x1="21359" y1="83529" x2="66019" y2="83529"/>
                          <a14:foregroundMark x1="66019" y1="83529" x2="728" y2="87882"/>
                          <a14:foregroundMark x1="728" y1="87882" x2="20146" y2="88000"/>
                          <a14:foregroundMark x1="4126" y1="94235" x2="16748" y2="98706"/>
                          <a14:foregroundMark x1="16748" y1="98706" x2="20631" y2="98824"/>
                          <a14:foregroundMark x1="72087" y1="96941" x2="82282" y2="95059"/>
                          <a14:foregroundMark x1="85680" y1="97059" x2="86408" y2="93412"/>
                          <a14:foregroundMark x1="84951" y1="97765" x2="90534" y2="90706"/>
                          <a14:foregroundMark x1="90534" y1="90706" x2="88107" y2="98118"/>
                          <a14:foregroundMark x1="88107" y1="98118" x2="87621" y2="98118"/>
                          <a14:foregroundMark x1="89806" y1="97059" x2="93932" y2="91765"/>
                          <a14:foregroundMark x1="95146" y1="90000" x2="93447" y2="97294"/>
                          <a14:foregroundMark x1="95874" y1="81529" x2="95146" y2="72941"/>
                          <a14:foregroundMark x1="95146" y1="72941" x2="94903" y2="74941"/>
                          <a14:foregroundMark x1="99029" y1="75647" x2="94417" y2="62941"/>
                          <a14:foregroundMark x1="96341" y1="34235" x2="96845" y2="26706"/>
                          <a14:foregroundMark x1="96231" y1="35882" x2="96262" y2="35412"/>
                          <a14:foregroundMark x1="94895" y1="55804" x2="95844" y2="41647"/>
                          <a14:foregroundMark x1="94417" y1="62941" x2="94800" y2="57222"/>
                          <a14:foregroundMark x1="95894" y1="23412" x2="95146" y2="20824"/>
                          <a14:foregroundMark x1="15049" y1="8235" x2="34951" y2="5765"/>
                          <a14:foregroundMark x1="34951" y1="5765" x2="85680" y2="8824"/>
                          <a14:foregroundMark x1="85680" y1="8824" x2="33495" y2="10941"/>
                          <a14:foregroundMark x1="33495" y1="10941" x2="50485" y2="9529"/>
                          <a14:foregroundMark x1="50485" y1="9529" x2="32282" y2="9529"/>
                          <a14:foregroundMark x1="32282" y1="9529" x2="49272" y2="8471"/>
                          <a14:foregroundMark x1="49272" y1="8471" x2="32524" y2="6471"/>
                          <a14:foregroundMark x1="32524" y1="6471" x2="47816" y2="3294"/>
                          <a14:foregroundMark x1="47816" y1="3294" x2="79126" y2="2706"/>
                          <a14:foregroundMark x1="79126" y1="2706" x2="57524" y2="6353"/>
                          <a14:foregroundMark x1="57524" y1="6353" x2="77913" y2="6000"/>
                          <a14:foregroundMark x1="77913" y1="6000" x2="91019" y2="11176"/>
                          <a14:foregroundMark x1="91019" y1="11176" x2="93689" y2="9294"/>
                          <a14:foregroundMark x1="33738" y1="2000" x2="10922" y2="5647"/>
                          <a14:foregroundMark x1="10922" y1="5647" x2="28398" y2="16824"/>
                          <a14:foregroundMark x1="28398" y1="16824" x2="38592" y2="9059"/>
                          <a14:foregroundMark x1="38592" y1="9059" x2="16262" y2="6941"/>
                          <a14:foregroundMark x1="16262" y1="6941" x2="6311" y2="15059"/>
                          <a14:foregroundMark x1="6311" y1="15059" x2="14078" y2="17176"/>
                          <a14:foregroundMark x1="13835" y1="8118" x2="3398" y2="28824"/>
                          <a14:foregroundMark x1="3398" y1="28824" x2="17476" y2="2471"/>
                          <a14:foregroundMark x1="17476" y1="2471" x2="971" y2="34353"/>
                          <a14:foregroundMark x1="971" y1="34353" x2="37621" y2="19882"/>
                          <a14:foregroundMark x1="37621" y1="19882" x2="9466" y2="32824"/>
                          <a14:foregroundMark x1="9466" y1="32824" x2="3883" y2="50824"/>
                          <a14:foregroundMark x1="3883" y1="50824" x2="13350" y2="57647"/>
                          <a14:foregroundMark x1="13350" y1="57647" x2="6311" y2="73529"/>
                          <a14:foregroundMark x1="6311" y1="73529" x2="23544" y2="78706"/>
                          <a14:foregroundMark x1="23544" y1="78706" x2="728" y2="75059"/>
                          <a14:foregroundMark x1="728" y1="75059" x2="8495" y2="58941"/>
                          <a14:foregroundMark x1="8495" y1="58941" x2="12136" y2="57647"/>
                          <a14:foregroundMark x1="971" y1="12824" x2="728" y2="25765"/>
                          <a14:foregroundMark x1="728" y1="25765" x2="11165" y2="16824"/>
                          <a14:foregroundMark x1="11165" y1="16824" x2="4612" y2="48588"/>
                          <a14:foregroundMark x1="4612" y1="48588" x2="0" y2="32000"/>
                          <a14:foregroundMark x1="0" y1="32000" x2="2427" y2="61647"/>
                          <a14:foregroundMark x1="2427" y1="61647" x2="2427" y2="38941"/>
                          <a14:foregroundMark x1="2427" y1="38941" x2="0" y2="58588"/>
                          <a14:foregroundMark x1="0" y1="58588" x2="243" y2="44235"/>
                          <a14:foregroundMark x1="243" y1="44235" x2="1456" y2="64824"/>
                          <a14:foregroundMark x1="1456" y1="64824" x2="7039" y2="43882"/>
                          <a14:foregroundMark x1="7039" y1="43882" x2="2670" y2="64000"/>
                          <a14:foregroundMark x1="2670" y1="64000" x2="4126" y2="15882"/>
                          <a14:foregroundMark x1="4126" y1="15882" x2="11408" y2="5059"/>
                          <a14:foregroundMark x1="12621" y1="2941" x2="971" y2="8118"/>
                          <a14:foregroundMark x1="971" y1="8118" x2="971" y2="8118"/>
                          <a14:foregroundMark x1="87136" y1="2118" x2="94417" y2="9647"/>
                          <a14:foregroundMark x1="94417" y1="9647" x2="93204" y2="11412"/>
                          <a14:foregroundMark x1="76214" y1="2118" x2="44175" y2="2706"/>
                          <a14:foregroundMark x1="44175" y1="2706" x2="60194" y2="1176"/>
                          <a14:foregroundMark x1="60194" y1="1176" x2="35680" y2="2353"/>
                          <a14:foregroundMark x1="35680" y1="2353" x2="70388" y2="2471"/>
                          <a14:foregroundMark x1="4126" y1="5059" x2="2670" y2="7294"/>
                          <a14:foregroundMark x1="96407" y1="23412" x2="96359" y2="13176"/>
                          <a14:foregroundMark x1="96459" y1="34235" x2="96423" y2="26706"/>
                          <a14:foregroundMark x1="96466" y1="35882" x2="96464" y2="35412"/>
                          <a14:foregroundMark x1="96561" y1="55871" x2="96494" y2="41647"/>
                          <a14:foregroundMark x1="96602" y1="64471" x2="96568" y2="57293"/>
                          <a14:foregroundMark x1="5097" y1="6471" x2="3398" y2="5059"/>
                          <a14:foregroundMark x1="3398" y1="4353" x2="0" y2="6824"/>
                          <a14:foregroundMark x1="8010" y1="2941" x2="7767" y2="3059"/>
                          <a14:foregroundMark x1="92233" y1="3176" x2="92476" y2="2941"/>
                          <a14:foregroundMark x1="92476" y1="2706" x2="97330" y2="5176"/>
                          <a14:foregroundMark x1="98650" y1="34235" x2="98544" y2="28471"/>
                          <a14:foregroundMark x1="98680" y1="35882" x2="98671" y2="35412"/>
                          <a14:foregroundMark x1="98657" y1="23412" x2="96602" y2="12706"/>
                          <a14:foregroundMark x1="99515" y1="27882" x2="99289" y2="26706"/>
                          <a14:foregroundMark x1="96602" y1="12706" x2="97816" y2="11176"/>
                          <a14:foregroundMark x1="98786" y1="11412" x2="98786" y2="21529"/>
                          <a14:foregroundMark x1="97098" y1="8471" x2="97330" y2="10118"/>
                          <a14:foregroundMark x1="96602" y1="4941" x2="96900" y2="7059"/>
                          <a14:foregroundMark x1="95874" y1="3647" x2="98449" y2="7059"/>
                          <a14:foregroundMark x1="98786" y1="42588" x2="99757" y2="44588"/>
                          <a14:foregroundMark x1="99272" y1="45176" x2="99272" y2="48235"/>
                          <a14:foregroundMark x1="99515" y1="47765" x2="99757" y2="49882"/>
                          <a14:foregroundMark x1="99272" y1="50941" x2="99029" y2="53765"/>
                          <a14:foregroundMark x1="99757" y1="50000" x2="99141" y2="55975"/>
                          <a14:foregroundMark x1="95388" y1="3059" x2="90291" y2="1765"/>
                          <a14:foregroundMark x1="91990" y1="2000" x2="94175" y2="2588"/>
                          <a14:foregroundMark x1="89320" y1="1882" x2="66748" y2="1529"/>
                          <a14:backgroundMark x1="99757" y1="7059" x2="99757" y2="7412"/>
                          <a14:backgroundMark x1="99757" y1="7765" x2="99757" y2="8471"/>
                          <a14:backgroundMark x1="99272" y1="7176" x2="99515" y2="8000"/>
                          <a14:backgroundMark x1="99757" y1="23412" x2="99757" y2="26471"/>
                          <a14:backgroundMark x1="99515" y1="26471" x2="99515" y2="26706"/>
                          <a14:backgroundMark x1="99757" y1="34235" x2="99757" y2="35412"/>
                          <a14:backgroundMark x1="99757" y1="35882" x2="99757" y2="41647"/>
                          <a14:backgroundMark x1="99757" y1="56000" x2="99515" y2="57412"/>
                        </a14:backgroundRemoval>
                      </a14:imgEffect>
                    </a14:imgLayer>
                  </a14:imgProps>
                </a:ext>
              </a:extLst>
            </a:blip>
            <a:srcRect l="2067" t="1474" b="887"/>
            <a:stretch/>
          </p:blipFill>
          <p:spPr>
            <a:xfrm>
              <a:off x="4419600" y="285750"/>
              <a:ext cx="3074806" cy="632460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C03311B-37F4-49E7-9628-9DA60739D8D5}"/>
                </a:ext>
              </a:extLst>
            </p:cNvPr>
            <p:cNvSpPr/>
            <p:nvPr/>
          </p:nvSpPr>
          <p:spPr>
            <a:xfrm>
              <a:off x="4546505" y="983875"/>
              <a:ext cx="2786624" cy="4977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7EB720-E64A-41DD-928E-1F6F5D11081D}"/>
              </a:ext>
            </a:extLst>
          </p:cNvPr>
          <p:cNvSpPr/>
          <p:nvPr/>
        </p:nvSpPr>
        <p:spPr>
          <a:xfrm>
            <a:off x="7574039" y="6344813"/>
            <a:ext cx="2366416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&lt;&lt;</a:t>
            </a: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 예시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C77E5-F3C7-40B1-8ED4-0B3A90B2BE8B}"/>
              </a:ext>
            </a:extLst>
          </p:cNvPr>
          <p:cNvSpPr txBox="1"/>
          <p:nvPr/>
        </p:nvSpPr>
        <p:spPr>
          <a:xfrm>
            <a:off x="506214" y="1083634"/>
            <a:ext cx="31967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</a:t>
            </a:r>
            <a:r>
              <a:rPr lang="ko-KR" altLang="en-US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지역 설정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59BADF-2A90-47D9-9A4A-B4D8CB68C557}"/>
              </a:ext>
            </a:extLst>
          </p:cNvPr>
          <p:cNvSpPr txBox="1"/>
          <p:nvPr/>
        </p:nvSpPr>
        <p:spPr>
          <a:xfrm>
            <a:off x="7815537" y="1927977"/>
            <a:ext cx="1838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accent2">
                    <a:lumMod val="75000"/>
                  </a:schemeClr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지역 설정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EE75FD-E806-4D6A-8FBC-70F1B983D99D}"/>
              </a:ext>
            </a:extLst>
          </p:cNvPr>
          <p:cNvSpPr/>
          <p:nvPr/>
        </p:nvSpPr>
        <p:spPr>
          <a:xfrm>
            <a:off x="1052244" y="3550460"/>
            <a:ext cx="5301358" cy="1056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 지도 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https://navermaps.github.io/maps.js/docs/tutorial-2-Getting-Started.html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4298CF9-17F5-4EC3-9BEE-86DC876F3EC1}"/>
              </a:ext>
            </a:extLst>
          </p:cNvPr>
          <p:cNvSpPr/>
          <p:nvPr/>
        </p:nvSpPr>
        <p:spPr>
          <a:xfrm>
            <a:off x="7627644" y="3274829"/>
            <a:ext cx="2228738" cy="22753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B8800C-6566-45FF-9B6F-BCD1E71CAB29}"/>
              </a:ext>
            </a:extLst>
          </p:cNvPr>
          <p:cNvSpPr/>
          <p:nvPr/>
        </p:nvSpPr>
        <p:spPr>
          <a:xfrm>
            <a:off x="1064924" y="4343324"/>
            <a:ext cx="4931839" cy="1948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지도 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</a:p>
          <a:p>
            <a:pPr>
              <a:lnSpc>
                <a:spcPct val="150000"/>
              </a:lnSpc>
            </a:pPr>
            <a:endParaRPr lang="en-US" altLang="ko-KR" sz="3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cloud.google.com/maps-platform/?hl=ko&amp;utm_source=google&amp;utm_medium=cpc&amp;utm_campaign=FY18-Q2-global-demandgen-paidsearchonnetworkhouseads-cs-maps_contactsal_saf&amp;utm_content=text-ad-none-none-DEV_c-CRE_467208338789-ADGP_Hybrid+%7C+AW+SEM+%7C+BKWS+~+Brand+%7C+EXA+%7C+Google+Maps+API-KWID_43700057416637750-kwd-356751068841-userloc_1009871&amp;utm_term=KW_%EA%B5%AC%EA%B8%80%20%EC%A7%80%EB%8F%84%20api-ST_%EA%B5%AC%EA%B8%80+%EC%A7%80%EB%8F%84+API&amp;gclid=Cj0KCQjw2or8BRCNARIsAC_ppyZqEzmhUIUK6U3UY8r04aMfzrIWs0GTjD0p8S-7QrmxhGL5BRGygRIaAmXDEALw_wcB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BACFD3-B000-483C-8F3A-05D9F3695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26" r="15935"/>
          <a:stretch/>
        </p:blipFill>
        <p:spPr>
          <a:xfrm>
            <a:off x="7731775" y="3639225"/>
            <a:ext cx="2041193" cy="184441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13FD35-198C-4DA8-8638-3B530C7C9E6E}"/>
              </a:ext>
            </a:extLst>
          </p:cNvPr>
          <p:cNvSpPr/>
          <p:nvPr/>
        </p:nvSpPr>
        <p:spPr>
          <a:xfrm>
            <a:off x="7678213" y="3299661"/>
            <a:ext cx="2127599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위치</a:t>
            </a:r>
            <a:endParaRPr lang="en-US" altLang="ko-KR" sz="1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7D5DC9-EB4B-4EF9-A725-46CBC7C011A9}"/>
              </a:ext>
            </a:extLst>
          </p:cNvPr>
          <p:cNvSpPr/>
          <p:nvPr/>
        </p:nvSpPr>
        <p:spPr>
          <a:xfrm>
            <a:off x="7700284" y="2614143"/>
            <a:ext cx="1543652" cy="224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EF2733-ED90-4923-89FD-A1C14676DD62}"/>
              </a:ext>
            </a:extLst>
          </p:cNvPr>
          <p:cNvSpPr/>
          <p:nvPr/>
        </p:nvSpPr>
        <p:spPr>
          <a:xfrm>
            <a:off x="9380794" y="2614143"/>
            <a:ext cx="425018" cy="2449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C36538-EEB6-4C27-A233-8DDC6AC6212B}"/>
              </a:ext>
            </a:extLst>
          </p:cNvPr>
          <p:cNvSpPr txBox="1"/>
          <p:nvPr/>
        </p:nvSpPr>
        <p:spPr>
          <a:xfrm>
            <a:off x="7700284" y="2614143"/>
            <a:ext cx="1556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서울 강남구</a:t>
            </a: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C90A6493-6E8B-4A0B-8E68-5EC3FF1F09FA}"/>
              </a:ext>
            </a:extLst>
          </p:cNvPr>
          <p:cNvSpPr/>
          <p:nvPr/>
        </p:nvSpPr>
        <p:spPr>
          <a:xfrm rot="10800000">
            <a:off x="9106828" y="2684472"/>
            <a:ext cx="74427" cy="55585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DBC17D9-CD35-4F34-9A53-FE893BBE6DE9}"/>
              </a:ext>
            </a:extLst>
          </p:cNvPr>
          <p:cNvGrpSpPr/>
          <p:nvPr/>
        </p:nvGrpSpPr>
        <p:grpSpPr>
          <a:xfrm>
            <a:off x="7697814" y="2849588"/>
            <a:ext cx="1563970" cy="982158"/>
            <a:chOff x="7697810" y="2849588"/>
            <a:chExt cx="1563970" cy="98215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9FB9F9-7286-455A-90D5-8747437B602D}"/>
                </a:ext>
              </a:extLst>
            </p:cNvPr>
            <p:cNvSpPr txBox="1"/>
            <p:nvPr/>
          </p:nvSpPr>
          <p:spPr>
            <a:xfrm>
              <a:off x="7705267" y="2849588"/>
              <a:ext cx="1556513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서울 강서구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8CA343-793D-4E20-9C2F-55655DC086CC}"/>
                </a:ext>
              </a:extLst>
            </p:cNvPr>
            <p:cNvSpPr txBox="1"/>
            <p:nvPr/>
          </p:nvSpPr>
          <p:spPr>
            <a:xfrm>
              <a:off x="7700284" y="3095302"/>
              <a:ext cx="1556513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서울 마포구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091C199-DDF8-474E-A4E8-D472054F3348}"/>
                </a:ext>
              </a:extLst>
            </p:cNvPr>
            <p:cNvSpPr txBox="1"/>
            <p:nvPr/>
          </p:nvSpPr>
          <p:spPr>
            <a:xfrm>
              <a:off x="7700283" y="3340019"/>
              <a:ext cx="1556513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서울 은평구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8C0B99C-DC5F-447D-B867-E16F7FC54BFE}"/>
                </a:ext>
              </a:extLst>
            </p:cNvPr>
            <p:cNvSpPr txBox="1"/>
            <p:nvPr/>
          </p:nvSpPr>
          <p:spPr>
            <a:xfrm>
              <a:off x="7697810" y="3585525"/>
              <a:ext cx="1556513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서울 강남구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3FAE250-CFFB-4FAB-A78A-DAE45ABFC0AE}"/>
              </a:ext>
            </a:extLst>
          </p:cNvPr>
          <p:cNvSpPr txBox="1"/>
          <p:nvPr/>
        </p:nvSpPr>
        <p:spPr>
          <a:xfrm>
            <a:off x="7700456" y="2843402"/>
            <a:ext cx="1556513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서울 강서구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5BBD2D-F146-434B-BA26-5D2BEAF40230}"/>
              </a:ext>
            </a:extLst>
          </p:cNvPr>
          <p:cNvSpPr txBox="1"/>
          <p:nvPr/>
        </p:nvSpPr>
        <p:spPr>
          <a:xfrm>
            <a:off x="7700286" y="3089253"/>
            <a:ext cx="1556513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서울 마포구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DFEC0F-C143-4C23-8E01-698EA6710870}"/>
              </a:ext>
            </a:extLst>
          </p:cNvPr>
          <p:cNvSpPr txBox="1"/>
          <p:nvPr/>
        </p:nvSpPr>
        <p:spPr>
          <a:xfrm>
            <a:off x="7700875" y="3335296"/>
            <a:ext cx="1556513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서울 은평구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EAF301-3A67-496F-B668-A4F501CA4FA4}"/>
              </a:ext>
            </a:extLst>
          </p:cNvPr>
          <p:cNvSpPr txBox="1"/>
          <p:nvPr/>
        </p:nvSpPr>
        <p:spPr>
          <a:xfrm>
            <a:off x="7698253" y="3582675"/>
            <a:ext cx="1556513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시네마M" panose="02020600000000000000" pitchFamily="18" charset="-127"/>
                <a:ea typeface="a시네마M" panose="02020600000000000000" pitchFamily="18" charset="-127"/>
              </a:rPr>
              <a:t>서울 강남구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A3DBC-D7C6-4F6E-A8EC-4B1DB44B5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775" y="3662876"/>
            <a:ext cx="2041193" cy="18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18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7827" y="131236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07. Service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7DBFD7-9293-4398-8ABB-54BD93645951}"/>
              </a:ext>
            </a:extLst>
          </p:cNvPr>
          <p:cNvSpPr/>
          <p:nvPr/>
        </p:nvSpPr>
        <p:spPr>
          <a:xfrm>
            <a:off x="796065" y="2750226"/>
            <a:ext cx="6139158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 정보 출력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맑음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안개비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장대비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교통 정보 출력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 출력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연동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aws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데이터 분석 서버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B8DA34-DC97-4EB2-9BF3-E402CFDEA3CE}"/>
              </a:ext>
            </a:extLst>
          </p:cNvPr>
          <p:cNvGrpSpPr/>
          <p:nvPr/>
        </p:nvGrpSpPr>
        <p:grpSpPr>
          <a:xfrm>
            <a:off x="7452624" y="958465"/>
            <a:ext cx="2609246" cy="5366984"/>
            <a:chOff x="4419600" y="285750"/>
            <a:chExt cx="3074806" cy="632460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1B8617A-62EA-4C18-AEAA-D7E8FE8D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59" b="98824" l="0" r="99757">
                          <a14:foregroundMark x1="32039" y1="4588" x2="53883" y2="5059"/>
                          <a14:foregroundMark x1="53883" y1="5059" x2="66748" y2="10235"/>
                          <a14:foregroundMark x1="66748" y1="10235" x2="31311" y2="60588"/>
                          <a14:foregroundMark x1="31311" y1="60588" x2="28641" y2="82941"/>
                          <a14:foregroundMark x1="28641" y1="82941" x2="46845" y2="82588"/>
                          <a14:foregroundMark x1="46845" y1="82588" x2="44903" y2="90706"/>
                          <a14:foregroundMark x1="44903" y1="90706" x2="72330" y2="71882"/>
                          <a14:foregroundMark x1="72330" y1="71882" x2="74515" y2="79765"/>
                          <a14:foregroundMark x1="74515" y1="79765" x2="63107" y2="96353"/>
                          <a14:foregroundMark x1="63107" y1="96353" x2="75485" y2="88000"/>
                          <a14:foregroundMark x1="75485" y1="88000" x2="4854" y2="95059"/>
                          <a14:foregroundMark x1="4854" y1="95059" x2="49029" y2="76353"/>
                          <a14:foregroundMark x1="49029" y1="76353" x2="14078" y2="77647"/>
                          <a14:foregroundMark x1="14078" y1="77647" x2="79126" y2="65647"/>
                          <a14:foregroundMark x1="79126" y1="65647" x2="31311" y2="67529"/>
                          <a14:foregroundMark x1="31311" y1="67529" x2="70388" y2="55059"/>
                          <a14:foregroundMark x1="70388" y1="55059" x2="29612" y2="43647"/>
                          <a14:foregroundMark x1="29612" y1="43647" x2="34951" y2="35176"/>
                          <a14:foregroundMark x1="34951" y1="35176" x2="58495" y2="25882"/>
                          <a14:foregroundMark x1="58495" y1="25882" x2="28641" y2="23294"/>
                          <a14:foregroundMark x1="28641" y1="23294" x2="59466" y2="19176"/>
                          <a14:foregroundMark x1="59466" y1="19176" x2="35437" y2="20000"/>
                          <a14:foregroundMark x1="37621" y1="93647" x2="54369" y2="91765"/>
                          <a14:foregroundMark x1="54369" y1="91765" x2="50971" y2="99647"/>
                          <a14:foregroundMark x1="50971" y1="99647" x2="26456" y2="97882"/>
                          <a14:foregroundMark x1="26456" y1="97882" x2="68447" y2="94353"/>
                          <a14:foregroundMark x1="68447" y1="94353" x2="64078" y2="95882"/>
                          <a14:foregroundMark x1="37136" y1="95882" x2="98301" y2="90235"/>
                          <a14:foregroundMark x1="98301" y1="90235" x2="90534" y2="78941"/>
                          <a14:foregroundMark x1="90534" y1="78941" x2="81553" y2="90824"/>
                          <a14:foregroundMark x1="81553" y1="90824" x2="92233" y2="81176"/>
                          <a14:foregroundMark x1="92233" y1="81176" x2="83738" y2="88353"/>
                          <a14:foregroundMark x1="83738" y1="88353" x2="84466" y2="74118"/>
                          <a14:foregroundMark x1="84466" y1="74118" x2="77184" y2="94118"/>
                          <a14:foregroundMark x1="77184" y1="94118" x2="88107" y2="66706"/>
                          <a14:foregroundMark x1="88107" y1="66706" x2="83495" y2="76353"/>
                          <a14:foregroundMark x1="83495" y1="76353" x2="83738" y2="68471"/>
                          <a14:foregroundMark x1="83738" y1="68471" x2="85194" y2="86000"/>
                          <a14:foregroundMark x1="85194" y1="86000" x2="85680" y2="82588"/>
                          <a14:foregroundMark x1="86893" y1="93294" x2="93689" y2="78824"/>
                          <a14:foregroundMark x1="93689" y1="78824" x2="82524" y2="87059"/>
                          <a14:foregroundMark x1="82524" y1="87059" x2="90534" y2="68118"/>
                          <a14:foregroundMark x1="90534" y1="68118" x2="91505" y2="76118"/>
                          <a14:foregroundMark x1="91505" y1="76118" x2="91505" y2="62824"/>
                          <a14:foregroundMark x1="91505" y1="62824" x2="1214" y2="91647"/>
                          <a14:foregroundMark x1="1214" y1="91647" x2="2184" y2="79529"/>
                          <a14:foregroundMark x1="2184" y1="79529" x2="21359" y2="83529"/>
                          <a14:foregroundMark x1="21359" y1="83529" x2="66019" y2="83529"/>
                          <a14:foregroundMark x1="66019" y1="83529" x2="728" y2="87882"/>
                          <a14:foregroundMark x1="728" y1="87882" x2="20146" y2="88000"/>
                          <a14:foregroundMark x1="4126" y1="94235" x2="16748" y2="98706"/>
                          <a14:foregroundMark x1="16748" y1="98706" x2="20631" y2="98824"/>
                          <a14:foregroundMark x1="72087" y1="96941" x2="82282" y2="95059"/>
                          <a14:foregroundMark x1="85680" y1="97059" x2="86408" y2="93412"/>
                          <a14:foregroundMark x1="84951" y1="97765" x2="90534" y2="90706"/>
                          <a14:foregroundMark x1="90534" y1="90706" x2="88107" y2="98118"/>
                          <a14:foregroundMark x1="88107" y1="98118" x2="87621" y2="98118"/>
                          <a14:foregroundMark x1="89806" y1="97059" x2="93932" y2="91765"/>
                          <a14:foregroundMark x1="95146" y1="90000" x2="93447" y2="97294"/>
                          <a14:foregroundMark x1="95874" y1="81529" x2="95146" y2="72941"/>
                          <a14:foregroundMark x1="95146" y1="72941" x2="94903" y2="74941"/>
                          <a14:foregroundMark x1="99029" y1="75647" x2="94417" y2="62941"/>
                          <a14:foregroundMark x1="96341" y1="34235" x2="96845" y2="26706"/>
                          <a14:foregroundMark x1="96231" y1="35882" x2="96262" y2="35412"/>
                          <a14:foregroundMark x1="94895" y1="55804" x2="95844" y2="41647"/>
                          <a14:foregroundMark x1="94417" y1="62941" x2="94800" y2="57222"/>
                          <a14:foregroundMark x1="95894" y1="23412" x2="95146" y2="20824"/>
                          <a14:foregroundMark x1="15049" y1="8235" x2="34951" y2="5765"/>
                          <a14:foregroundMark x1="34951" y1="5765" x2="85680" y2="8824"/>
                          <a14:foregroundMark x1="85680" y1="8824" x2="33495" y2="10941"/>
                          <a14:foregroundMark x1="33495" y1="10941" x2="50485" y2="9529"/>
                          <a14:foregroundMark x1="50485" y1="9529" x2="32282" y2="9529"/>
                          <a14:foregroundMark x1="32282" y1="9529" x2="49272" y2="8471"/>
                          <a14:foregroundMark x1="49272" y1="8471" x2="32524" y2="6471"/>
                          <a14:foregroundMark x1="32524" y1="6471" x2="47816" y2="3294"/>
                          <a14:foregroundMark x1="47816" y1="3294" x2="79126" y2="2706"/>
                          <a14:foregroundMark x1="79126" y1="2706" x2="57524" y2="6353"/>
                          <a14:foregroundMark x1="57524" y1="6353" x2="77913" y2="6000"/>
                          <a14:foregroundMark x1="77913" y1="6000" x2="91019" y2="11176"/>
                          <a14:foregroundMark x1="91019" y1="11176" x2="93689" y2="9294"/>
                          <a14:foregroundMark x1="33738" y1="2000" x2="10922" y2="5647"/>
                          <a14:foregroundMark x1="10922" y1="5647" x2="28398" y2="16824"/>
                          <a14:foregroundMark x1="28398" y1="16824" x2="38592" y2="9059"/>
                          <a14:foregroundMark x1="38592" y1="9059" x2="16262" y2="6941"/>
                          <a14:foregroundMark x1="16262" y1="6941" x2="6311" y2="15059"/>
                          <a14:foregroundMark x1="6311" y1="15059" x2="14078" y2="17176"/>
                          <a14:foregroundMark x1="13835" y1="8118" x2="3398" y2="28824"/>
                          <a14:foregroundMark x1="3398" y1="28824" x2="17476" y2="2471"/>
                          <a14:foregroundMark x1="17476" y1="2471" x2="971" y2="34353"/>
                          <a14:foregroundMark x1="971" y1="34353" x2="37621" y2="19882"/>
                          <a14:foregroundMark x1="37621" y1="19882" x2="9466" y2="32824"/>
                          <a14:foregroundMark x1="9466" y1="32824" x2="3883" y2="50824"/>
                          <a14:foregroundMark x1="3883" y1="50824" x2="13350" y2="57647"/>
                          <a14:foregroundMark x1="13350" y1="57647" x2="6311" y2="73529"/>
                          <a14:foregroundMark x1="6311" y1="73529" x2="23544" y2="78706"/>
                          <a14:foregroundMark x1="23544" y1="78706" x2="728" y2="75059"/>
                          <a14:foregroundMark x1="728" y1="75059" x2="8495" y2="58941"/>
                          <a14:foregroundMark x1="8495" y1="58941" x2="12136" y2="57647"/>
                          <a14:foregroundMark x1="971" y1="12824" x2="728" y2="25765"/>
                          <a14:foregroundMark x1="728" y1="25765" x2="11165" y2="16824"/>
                          <a14:foregroundMark x1="11165" y1="16824" x2="4612" y2="48588"/>
                          <a14:foregroundMark x1="4612" y1="48588" x2="0" y2="32000"/>
                          <a14:foregroundMark x1="0" y1="32000" x2="2427" y2="61647"/>
                          <a14:foregroundMark x1="2427" y1="61647" x2="2427" y2="38941"/>
                          <a14:foregroundMark x1="2427" y1="38941" x2="0" y2="58588"/>
                          <a14:foregroundMark x1="0" y1="58588" x2="243" y2="44235"/>
                          <a14:foregroundMark x1="243" y1="44235" x2="1456" y2="64824"/>
                          <a14:foregroundMark x1="1456" y1="64824" x2="7039" y2="43882"/>
                          <a14:foregroundMark x1="7039" y1="43882" x2="2670" y2="64000"/>
                          <a14:foregroundMark x1="2670" y1="64000" x2="4126" y2="15882"/>
                          <a14:foregroundMark x1="4126" y1="15882" x2="11408" y2="5059"/>
                          <a14:foregroundMark x1="12621" y1="2941" x2="971" y2="8118"/>
                          <a14:foregroundMark x1="971" y1="8118" x2="971" y2="8118"/>
                          <a14:foregroundMark x1="87136" y1="2118" x2="94417" y2="9647"/>
                          <a14:foregroundMark x1="94417" y1="9647" x2="93204" y2="11412"/>
                          <a14:foregroundMark x1="76214" y1="2118" x2="44175" y2="2706"/>
                          <a14:foregroundMark x1="44175" y1="2706" x2="60194" y2="1176"/>
                          <a14:foregroundMark x1="60194" y1="1176" x2="35680" y2="2353"/>
                          <a14:foregroundMark x1="35680" y1="2353" x2="70388" y2="2471"/>
                          <a14:foregroundMark x1="4126" y1="5059" x2="2670" y2="7294"/>
                          <a14:foregroundMark x1="96407" y1="23412" x2="96359" y2="13176"/>
                          <a14:foregroundMark x1="96459" y1="34235" x2="96423" y2="26706"/>
                          <a14:foregroundMark x1="96466" y1="35882" x2="96464" y2="35412"/>
                          <a14:foregroundMark x1="96561" y1="55871" x2="96494" y2="41647"/>
                          <a14:foregroundMark x1="96602" y1="64471" x2="96568" y2="57293"/>
                          <a14:foregroundMark x1="5097" y1="6471" x2="3398" y2="5059"/>
                          <a14:foregroundMark x1="3398" y1="4353" x2="0" y2="6824"/>
                          <a14:foregroundMark x1="8010" y1="2941" x2="7767" y2="3059"/>
                          <a14:foregroundMark x1="92233" y1="3176" x2="92476" y2="2941"/>
                          <a14:foregroundMark x1="92476" y1="2706" x2="97330" y2="5176"/>
                          <a14:foregroundMark x1="98650" y1="34235" x2="98544" y2="28471"/>
                          <a14:foregroundMark x1="98680" y1="35882" x2="98671" y2="35412"/>
                          <a14:foregroundMark x1="98657" y1="23412" x2="96602" y2="12706"/>
                          <a14:foregroundMark x1="99515" y1="27882" x2="99289" y2="26706"/>
                          <a14:foregroundMark x1="96602" y1="12706" x2="97816" y2="11176"/>
                          <a14:foregroundMark x1="98786" y1="11412" x2="98786" y2="21529"/>
                          <a14:foregroundMark x1="97098" y1="8471" x2="97330" y2="10118"/>
                          <a14:foregroundMark x1="96602" y1="4941" x2="96900" y2="7059"/>
                          <a14:foregroundMark x1="95874" y1="3647" x2="98449" y2="7059"/>
                          <a14:foregroundMark x1="98786" y1="42588" x2="99757" y2="44588"/>
                          <a14:foregroundMark x1="99272" y1="45176" x2="99272" y2="48235"/>
                          <a14:foregroundMark x1="99515" y1="47765" x2="99757" y2="49882"/>
                          <a14:foregroundMark x1="99272" y1="50941" x2="99029" y2="53765"/>
                          <a14:foregroundMark x1="99757" y1="50000" x2="99141" y2="55975"/>
                          <a14:foregroundMark x1="95388" y1="3059" x2="90291" y2="1765"/>
                          <a14:foregroundMark x1="91990" y1="2000" x2="94175" y2="2588"/>
                          <a14:foregroundMark x1="89320" y1="1882" x2="66748" y2="1529"/>
                          <a14:backgroundMark x1="99757" y1="7059" x2="99757" y2="7412"/>
                          <a14:backgroundMark x1="99757" y1="7765" x2="99757" y2="8471"/>
                          <a14:backgroundMark x1="99272" y1="7176" x2="99515" y2="8000"/>
                          <a14:backgroundMark x1="99757" y1="23412" x2="99757" y2="26471"/>
                          <a14:backgroundMark x1="99515" y1="26471" x2="99515" y2="26706"/>
                          <a14:backgroundMark x1="99757" y1="34235" x2="99757" y2="35412"/>
                          <a14:backgroundMark x1="99757" y1="35882" x2="99757" y2="41647"/>
                          <a14:backgroundMark x1="99757" y1="56000" x2="99515" y2="57412"/>
                        </a14:backgroundRemoval>
                      </a14:imgEffect>
                    </a14:imgLayer>
                  </a14:imgProps>
                </a:ext>
              </a:extLst>
            </a:blip>
            <a:srcRect l="2067" t="1474" b="887"/>
            <a:stretch/>
          </p:blipFill>
          <p:spPr>
            <a:xfrm>
              <a:off x="4419600" y="285750"/>
              <a:ext cx="3074806" cy="63246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2152B2-C979-42B1-9CF3-E4C8AF911DA3}"/>
                </a:ext>
              </a:extLst>
            </p:cNvPr>
            <p:cNvSpPr/>
            <p:nvPr/>
          </p:nvSpPr>
          <p:spPr>
            <a:xfrm>
              <a:off x="4546505" y="983875"/>
              <a:ext cx="2786624" cy="4977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A96145-633C-4815-8D88-F4FAF5A9B513}"/>
              </a:ext>
            </a:extLst>
          </p:cNvPr>
          <p:cNvSpPr/>
          <p:nvPr/>
        </p:nvSpPr>
        <p:spPr>
          <a:xfrm>
            <a:off x="7574039" y="6344813"/>
            <a:ext cx="2366416" cy="40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&lt;&lt;</a:t>
            </a: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구성 예시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40404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C73CC3-449D-45F7-B834-2D2588B85C37}"/>
              </a:ext>
            </a:extLst>
          </p:cNvPr>
          <p:cNvSpPr txBox="1"/>
          <p:nvPr/>
        </p:nvSpPr>
        <p:spPr>
          <a:xfrm>
            <a:off x="506214" y="1083634"/>
            <a:ext cx="58897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</a:t>
            </a:r>
            <a:r>
              <a:rPr lang="ko-KR" altLang="en-US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날씨 안내 및</a:t>
            </a:r>
            <a:endParaRPr lang="en-US" altLang="ko-KR" sz="45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교통량 안내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A141AB-F990-4654-BA9F-5C3CA36AD5E2}"/>
              </a:ext>
            </a:extLst>
          </p:cNvPr>
          <p:cNvSpPr/>
          <p:nvPr/>
        </p:nvSpPr>
        <p:spPr>
          <a:xfrm>
            <a:off x="1179008" y="4702881"/>
            <a:ext cx="5434851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https://aws.amazon.com/ko/blogs/korea/amazon-kinesis-analytics-process-streaming-data-in-real-time-with-sql/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EB300E-0C8E-4E87-A94D-A93B0F1133C3}"/>
              </a:ext>
            </a:extLst>
          </p:cNvPr>
          <p:cNvSpPr txBox="1"/>
          <p:nvPr/>
        </p:nvSpPr>
        <p:spPr>
          <a:xfrm>
            <a:off x="8210794" y="1638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알</a:t>
            </a:r>
            <a:r>
              <a:rPr lang="ko-KR" altLang="en-US" dirty="0">
                <a:solidFill>
                  <a:srgbClr val="C00000"/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a바른생각" panose="02020600000000000000" pitchFamily="18" charset="-127"/>
                <a:ea typeface="a바른생각" panose="02020600000000000000" pitchFamily="18" charset="-127"/>
              </a:rPr>
              <a:t>이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0888599-E492-4116-814A-6D0330A382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49" y="1693118"/>
            <a:ext cx="271596" cy="2715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AED99A-91A3-4E83-80B2-72157ADBDDE4}"/>
              </a:ext>
            </a:extLst>
          </p:cNvPr>
          <p:cNvGrpSpPr/>
          <p:nvPr/>
        </p:nvGrpSpPr>
        <p:grpSpPr>
          <a:xfrm>
            <a:off x="7625540" y="2484322"/>
            <a:ext cx="2230842" cy="3065875"/>
            <a:chOff x="7625540" y="2484322"/>
            <a:chExt cx="2230842" cy="306587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CCD1A73-AFAE-49C3-9FF1-C9AD52478CA5}"/>
                </a:ext>
              </a:extLst>
            </p:cNvPr>
            <p:cNvSpPr/>
            <p:nvPr/>
          </p:nvSpPr>
          <p:spPr>
            <a:xfrm>
              <a:off x="7627644" y="2750226"/>
              <a:ext cx="2228738" cy="279997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7C73CF9-F298-4872-95A1-2D3D5B9EC9F0}"/>
                </a:ext>
              </a:extLst>
            </p:cNvPr>
            <p:cNvSpPr/>
            <p:nvPr/>
          </p:nvSpPr>
          <p:spPr>
            <a:xfrm>
              <a:off x="8586528" y="2525557"/>
              <a:ext cx="877163" cy="2303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교통량 보기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C7C9913-368D-4AB9-90D5-EB72AE3DA822}"/>
                </a:ext>
              </a:extLst>
            </p:cNvPr>
            <p:cNvSpPr/>
            <p:nvPr/>
          </p:nvSpPr>
          <p:spPr>
            <a:xfrm>
              <a:off x="7625540" y="2484322"/>
              <a:ext cx="961968" cy="2715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날씨 보기</a:t>
              </a: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A11E1B0-25D6-477D-AACB-8CCA1ABDA4CB}"/>
                </a:ext>
              </a:extLst>
            </p:cNvPr>
            <p:cNvSpPr/>
            <p:nvPr/>
          </p:nvSpPr>
          <p:spPr>
            <a:xfrm>
              <a:off x="8128356" y="5185457"/>
              <a:ext cx="1257782" cy="27738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 영상 보기</a:t>
              </a:r>
              <a:endParaRPr lang="ko-KR" altLang="en-US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965D89B-2148-4FEB-947D-B75C5F214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565" y="3476916"/>
              <a:ext cx="744896" cy="74489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904C22E-1430-44D3-B3A5-31BCB0FF9B21}"/>
                </a:ext>
              </a:extLst>
            </p:cNvPr>
            <p:cNvSpPr txBox="1"/>
            <p:nvPr/>
          </p:nvSpPr>
          <p:spPr>
            <a:xfrm flipH="1">
              <a:off x="8157398" y="2836768"/>
              <a:ext cx="117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현재 날씨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D352114-E546-4DB4-95D1-B8C0EFA5581E}"/>
                </a:ext>
              </a:extLst>
            </p:cNvPr>
            <p:cNvSpPr txBox="1"/>
            <p:nvPr/>
          </p:nvSpPr>
          <p:spPr>
            <a:xfrm flipH="1">
              <a:off x="8151008" y="3134863"/>
              <a:ext cx="11740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서울 양천구 신월동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D2E94F-576E-459C-8CFA-C95A9AB370E2}"/>
                </a:ext>
              </a:extLst>
            </p:cNvPr>
            <p:cNvSpPr txBox="1"/>
            <p:nvPr/>
          </p:nvSpPr>
          <p:spPr>
            <a:xfrm flipH="1">
              <a:off x="8433785" y="4265542"/>
              <a:ext cx="60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accent1">
                      <a:lumMod val="50000"/>
                    </a:schemeClr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맑음</a:t>
              </a: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a펜고딕M" panose="02020600000000000000" pitchFamily="18" charset="-127"/>
                <a:ea typeface="a펜고딕M" panose="02020600000000000000" pitchFamily="18" charset="-127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6C5AFADE-6F64-4F8F-AA20-703B58F26658}"/>
                </a:ext>
              </a:extLst>
            </p:cNvPr>
            <p:cNvSpPr/>
            <p:nvPr/>
          </p:nvSpPr>
          <p:spPr>
            <a:xfrm>
              <a:off x="9756274" y="3479831"/>
              <a:ext cx="55976" cy="83482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D3F016-21C9-4037-A223-28BC9AFBF413}"/>
                </a:ext>
              </a:extLst>
            </p:cNvPr>
            <p:cNvSpPr txBox="1"/>
            <p:nvPr/>
          </p:nvSpPr>
          <p:spPr>
            <a:xfrm>
              <a:off x="7979984" y="4723919"/>
              <a:ext cx="14061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온도</a:t>
              </a:r>
              <a:r>
                <a:rPr lang="en-US" altLang="ko-KR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: 20°C / 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습도</a:t>
              </a:r>
              <a:r>
                <a:rPr lang="en-US" altLang="ko-KR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: 10% / …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5D47846-EB9E-4221-8072-7F435B326522}"/>
              </a:ext>
            </a:extLst>
          </p:cNvPr>
          <p:cNvGrpSpPr/>
          <p:nvPr/>
        </p:nvGrpSpPr>
        <p:grpSpPr>
          <a:xfrm>
            <a:off x="7625540" y="2484321"/>
            <a:ext cx="2230842" cy="3065876"/>
            <a:chOff x="7625540" y="2484321"/>
            <a:chExt cx="2230842" cy="306587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0092E05-998E-4978-AF09-A263D93D36C9}"/>
                </a:ext>
              </a:extLst>
            </p:cNvPr>
            <p:cNvSpPr/>
            <p:nvPr/>
          </p:nvSpPr>
          <p:spPr>
            <a:xfrm>
              <a:off x="7627644" y="2750226"/>
              <a:ext cx="2228738" cy="27999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BCB0336-E43A-4109-9A16-E283A8936F15}"/>
                </a:ext>
              </a:extLst>
            </p:cNvPr>
            <p:cNvSpPr/>
            <p:nvPr/>
          </p:nvSpPr>
          <p:spPr>
            <a:xfrm>
              <a:off x="8506123" y="2484321"/>
              <a:ext cx="961968" cy="2715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교통량 보기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46E78C1-487B-4B90-8282-561D9C17DE83}"/>
                </a:ext>
              </a:extLst>
            </p:cNvPr>
            <p:cNvSpPr/>
            <p:nvPr/>
          </p:nvSpPr>
          <p:spPr>
            <a:xfrm>
              <a:off x="7625540" y="2525556"/>
              <a:ext cx="877163" cy="2303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a펜고딕M" panose="02020600000000000000" pitchFamily="18" charset="-127"/>
                  <a:ea typeface="a펜고딕M" panose="02020600000000000000" pitchFamily="18" charset="-127"/>
                </a:rPr>
                <a:t>날씨 보기</a:t>
              </a:r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D8B6C6AE-0245-474C-8DC7-38CAB3ADA84C}"/>
                </a:ext>
              </a:extLst>
            </p:cNvPr>
            <p:cNvSpPr/>
            <p:nvPr/>
          </p:nvSpPr>
          <p:spPr>
            <a:xfrm>
              <a:off x="8128356" y="5185457"/>
              <a:ext cx="1257782" cy="27738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 영상 보기</a:t>
              </a:r>
              <a:endParaRPr lang="ko-KR" altLang="en-US" sz="1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C8FACD8-5B0E-4100-A9CA-FA875532777F}"/>
                </a:ext>
              </a:extLst>
            </p:cNvPr>
            <p:cNvSpPr txBox="1"/>
            <p:nvPr/>
          </p:nvSpPr>
          <p:spPr>
            <a:xfrm flipH="1">
              <a:off x="8099225" y="2817344"/>
              <a:ext cx="1310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현재 교통량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AA2AC42-98FE-4437-8AF2-BCB3AAF3B16B}"/>
                </a:ext>
              </a:extLst>
            </p:cNvPr>
            <p:cNvSpPr txBox="1"/>
            <p:nvPr/>
          </p:nvSpPr>
          <p:spPr>
            <a:xfrm flipH="1">
              <a:off x="8151008" y="3134863"/>
              <a:ext cx="11740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7CB953"/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서울 양천구 신월동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EA8F169-1D06-4D1E-B874-7377D2AE9B3C}"/>
                </a:ext>
              </a:extLst>
            </p:cNvPr>
            <p:cNvSpPr txBox="1"/>
            <p:nvPr/>
          </p:nvSpPr>
          <p:spPr>
            <a:xfrm flipH="1">
              <a:off x="8433785" y="4265542"/>
              <a:ext cx="60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  <a:latin typeface="a펜고딕M" panose="02020600000000000000" pitchFamily="18" charset="-127"/>
                  <a:ea typeface="a펜고딕M" panose="02020600000000000000" pitchFamily="18" charset="-127"/>
                </a:rPr>
                <a:t>원활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AE31384E-40F9-4E6B-9454-0A62262891FD}"/>
                </a:ext>
              </a:extLst>
            </p:cNvPr>
            <p:cNvSpPr/>
            <p:nvPr/>
          </p:nvSpPr>
          <p:spPr>
            <a:xfrm>
              <a:off x="9756274" y="3479831"/>
              <a:ext cx="55976" cy="83482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89D660-C394-4E4D-B96E-D694514246F6}"/>
                </a:ext>
              </a:extLst>
            </p:cNvPr>
            <p:cNvSpPr txBox="1"/>
            <p:nvPr/>
          </p:nvSpPr>
          <p:spPr>
            <a:xfrm>
              <a:off x="7979984" y="4723919"/>
              <a:ext cx="1446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경인선 신월 </a:t>
              </a:r>
              <a:r>
                <a:rPr lang="en-US" altLang="ko-KR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IC </a:t>
              </a:r>
              <a:r>
                <a:rPr lang="ko-KR" altLang="en-US" sz="800" dirty="0">
                  <a:solidFill>
                    <a:srgbClr val="97C777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인천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방면 </a:t>
              </a:r>
              <a:r>
                <a:rPr lang="ko-KR" altLang="en-US" sz="800" dirty="0">
                  <a:solidFill>
                    <a:srgbClr val="7CB95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원활</a:t>
              </a:r>
              <a:endParaRPr lang="en-US" altLang="ko-KR" sz="800" dirty="0">
                <a:solidFill>
                  <a:srgbClr val="7CB953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  <a:p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경인선 신월 </a:t>
              </a:r>
              <a:r>
                <a:rPr lang="en-US" altLang="ko-KR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IC </a:t>
              </a:r>
              <a:r>
                <a:rPr lang="ko-KR" altLang="en-US" sz="800" dirty="0">
                  <a:solidFill>
                    <a:srgbClr val="97C777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서울</a:t>
              </a:r>
              <a:r>
                <a:rPr lang="ko-KR" altLang="en-US" sz="800" dirty="0">
                  <a:solidFill>
                    <a:schemeClr val="bg2">
                      <a:lumMod val="75000"/>
                    </a:schemeClr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 방면 </a:t>
              </a:r>
              <a:r>
                <a:rPr lang="ko-KR" altLang="en-US" sz="800" dirty="0">
                  <a:solidFill>
                    <a:srgbClr val="7CB953"/>
                  </a:solidFill>
                  <a:latin typeface="a시네마M" panose="02020600000000000000" pitchFamily="18" charset="-127"/>
                  <a:ea typeface="a시네마M" panose="02020600000000000000" pitchFamily="18" charset="-127"/>
                </a:rPr>
                <a:t>원활</a:t>
              </a:r>
              <a:endParaRPr lang="en-US" altLang="ko-KR" sz="800" dirty="0">
                <a:solidFill>
                  <a:srgbClr val="7CB953"/>
                </a:solidFill>
                <a:latin typeface="a시네마M" panose="02020600000000000000" pitchFamily="18" charset="-127"/>
                <a:ea typeface="a시네마M" panose="02020600000000000000" pitchFamily="18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5557CCB2-72DC-47A0-A55A-C562D82CE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90" b="15770"/>
            <a:stretch/>
          </p:blipFill>
          <p:spPr>
            <a:xfrm rot="19961852">
              <a:off x="8070689" y="3650689"/>
              <a:ext cx="1299731" cy="493110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C4BB559-E797-42BD-BB8A-65F4BDE25A09}"/>
              </a:ext>
            </a:extLst>
          </p:cNvPr>
          <p:cNvGrpSpPr/>
          <p:nvPr/>
        </p:nvGrpSpPr>
        <p:grpSpPr>
          <a:xfrm>
            <a:off x="7558596" y="2158267"/>
            <a:ext cx="2381859" cy="3391930"/>
            <a:chOff x="7558596" y="2158267"/>
            <a:chExt cx="2381859" cy="339193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A50D096-154A-41C0-A92F-CA956B67AE43}"/>
                </a:ext>
              </a:extLst>
            </p:cNvPr>
            <p:cNvSpPr/>
            <p:nvPr/>
          </p:nvSpPr>
          <p:spPr>
            <a:xfrm>
              <a:off x="7627644" y="2158267"/>
              <a:ext cx="2228738" cy="33919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6" name="Picture 2" descr="곰탱이">
              <a:extLst>
                <a:ext uri="{FF2B5EF4-FFF2-40B4-BE49-F238E27FC236}">
                  <a16:creationId xmlns:a16="http://schemas.microsoft.com/office/drawing/2014/main" id="{C3E2C636-1B66-4C4B-8B47-276997EFE0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 r="3900" b="8306"/>
            <a:stretch/>
          </p:blipFill>
          <p:spPr bwMode="auto">
            <a:xfrm>
              <a:off x="7758072" y="2757732"/>
              <a:ext cx="1998350" cy="149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4C2F8B0-6E27-4674-A84E-76B3F55A3857}"/>
                </a:ext>
              </a:extLst>
            </p:cNvPr>
            <p:cNvSpPr/>
            <p:nvPr/>
          </p:nvSpPr>
          <p:spPr>
            <a:xfrm>
              <a:off x="7558596" y="2197911"/>
              <a:ext cx="2366416" cy="409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실시간 </a:t>
              </a:r>
              <a:r>
                <a:rPr lang="en-US" altLang="ko-KR" sz="1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CCTV </a:t>
              </a:r>
              <a:r>
                <a:rPr lang="ko-KR" altLang="en-US" sz="1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영상</a:t>
              </a:r>
              <a:endPara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09FEB487-5DB3-4F05-BD7E-C9341CF0DD00}"/>
                </a:ext>
              </a:extLst>
            </p:cNvPr>
            <p:cNvSpPr/>
            <p:nvPr/>
          </p:nvSpPr>
          <p:spPr>
            <a:xfrm>
              <a:off x="8128356" y="5185457"/>
              <a:ext cx="1257782" cy="27738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돌아가기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2D1014D-EA93-498A-8612-FCE8D4AD92B3}"/>
                </a:ext>
              </a:extLst>
            </p:cNvPr>
            <p:cNvSpPr/>
            <p:nvPr/>
          </p:nvSpPr>
          <p:spPr>
            <a:xfrm>
              <a:off x="7574039" y="4285378"/>
              <a:ext cx="2366416" cy="303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서울 양천구 신월동</a:t>
              </a:r>
              <a:endParaRPr lang="en-US" altLang="ko-KR" sz="1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F30DA262-9E24-4324-A58E-C3539AABC6E9}"/>
                </a:ext>
              </a:extLst>
            </p:cNvPr>
            <p:cNvSpPr/>
            <p:nvPr/>
          </p:nvSpPr>
          <p:spPr>
            <a:xfrm>
              <a:off x="8247253" y="4545327"/>
              <a:ext cx="989101" cy="198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경인선 신월</a:t>
              </a:r>
              <a:r>
                <a:rPr lang="en-US" altLang="ko-KR" sz="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IC </a:t>
              </a:r>
              <a:r>
                <a:rPr lang="ko-KR" altLang="en-US" sz="500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인천 방면</a:t>
              </a:r>
              <a:endParaRPr lang="en-US" altLang="ko-KR" sz="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042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40789" y="2567226"/>
            <a:ext cx="41104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YOU!</a:t>
            </a:r>
            <a:endParaRPr lang="ko-KR" altLang="en-US" sz="500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54184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Weather effect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68434" y="6488668"/>
            <a:ext cx="3423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https://www.lifentalk.com/1812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3" y="1968249"/>
            <a:ext cx="7864171" cy="454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09055" y="107662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Motivation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0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9055" y="107662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Motivation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437"/>
            <a:ext cx="12196326" cy="619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031787" y="6514314"/>
            <a:ext cx="41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http://www.kma.go.kr/weavi/weavi.pdf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49503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Road weather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99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5508"/>
            <a:ext cx="12192000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09055" y="107662"/>
            <a:ext cx="2973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01. Motivation</a:t>
            </a:r>
            <a:endParaRPr lang="ko-KR" altLang="en-US" sz="32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360707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prstClr val="white">
                      <a:alpha val="15000"/>
                    </a:prst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Real time</a:t>
            </a:r>
            <a:endParaRPr lang="ko-KR" altLang="en-US" sz="4500" dirty="0">
              <a:ln>
                <a:solidFill>
                  <a:prstClr val="white">
                    <a:alpha val="15000"/>
                  </a:prstClr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31787" y="6514314"/>
            <a:ext cx="41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http://www.kma.go.kr/weavi/weavi.pdf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6D8BE4-1661-4646-8D57-8B1A913B668C}"/>
              </a:ext>
            </a:extLst>
          </p:cNvPr>
          <p:cNvSpPr/>
          <p:nvPr/>
        </p:nvSpPr>
        <p:spPr>
          <a:xfrm>
            <a:off x="2199469" y="2896195"/>
            <a:ext cx="7793062" cy="96178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6601" y="3013501"/>
            <a:ext cx="5966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Problem definition</a:t>
            </a:r>
            <a:endParaRPr lang="ko-KR" altLang="en-US" sz="48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2777" y="2896195"/>
            <a:ext cx="15712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n w="22225">
                  <a:solidFill>
                    <a:srgbClr val="152B39"/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</a:t>
            </a:r>
            <a:endParaRPr lang="ko-KR" altLang="en-US" sz="7000" dirty="0">
              <a:ln w="22225">
                <a:solidFill>
                  <a:srgbClr val="152B39"/>
                </a:solidFill>
              </a:ln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099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63897" y="107662"/>
            <a:ext cx="48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Problem definition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19784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1) Def.</a:t>
            </a:r>
            <a:endParaRPr lang="ko-KR" altLang="en-US" sz="45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78140E-CD69-44A4-B372-5A4110414970}"/>
              </a:ext>
            </a:extLst>
          </p:cNvPr>
          <p:cNvSpPr/>
          <p:nvPr/>
        </p:nvSpPr>
        <p:spPr>
          <a:xfrm>
            <a:off x="1062789" y="1941229"/>
            <a:ext cx="69285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도로 </a:t>
            </a: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 </a:t>
            </a:r>
            <a:r>
              <a:rPr lang="ko-KR" altLang="en-US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이미지를 이용한 날씨 예측</a:t>
            </a: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8" name="Picture 4" descr="C:\Users\user\Desktop\CAP\7주차\camera-157583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63" y="3120442"/>
            <a:ext cx="2320607" cy="207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CAP\7주차\road-295449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70" y="4579900"/>
            <a:ext cx="1723338" cy="173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874827" y="6488668"/>
            <a:ext cx="231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https://pixabay.com/</a:t>
            </a:r>
            <a:endParaRPr lang="ko-KR" altLang="en-US" dirty="0"/>
          </a:p>
        </p:txBody>
      </p:sp>
      <p:pic>
        <p:nvPicPr>
          <p:cNvPr id="1030" name="Picture 6" descr="C:\Users\user\Desktop\CAP\7주차\weather-forecast-149324_64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2" t="20398" r="43388" b="19002"/>
          <a:stretch/>
        </p:blipFill>
        <p:spPr bwMode="auto">
          <a:xfrm>
            <a:off x="8425461" y="1941229"/>
            <a:ext cx="1595670" cy="501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5432143" y="3347558"/>
            <a:ext cx="2599644" cy="1623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2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2880"/>
            <a:ext cx="12192000" cy="748388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8055-EF48-4926-B8F5-25F451AB5376}"/>
              </a:ext>
            </a:extLst>
          </p:cNvPr>
          <p:cNvSpPr txBox="1"/>
          <p:nvPr/>
        </p:nvSpPr>
        <p:spPr>
          <a:xfrm>
            <a:off x="550957" y="1183419"/>
            <a:ext cx="291618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rgbClr val="152B3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2) Details</a:t>
            </a:r>
            <a:endParaRPr lang="ko-KR" altLang="en-US" sz="45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rgbClr val="152B3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1375A-85BB-4EC4-B4AE-CA7E8F0E4854}"/>
              </a:ext>
            </a:extLst>
          </p:cNvPr>
          <p:cNvSpPr txBox="1"/>
          <p:nvPr/>
        </p:nvSpPr>
        <p:spPr>
          <a:xfrm>
            <a:off x="1061878" y="2374656"/>
            <a:ext cx="8231741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: road CCTV images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Output: prediction of weather category &amp; scale</a:t>
            </a:r>
          </a:p>
          <a:p>
            <a:pPr marL="342900" indent="-342900">
              <a:buFontTx/>
              <a:buChar char="-"/>
            </a:pP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Condition : real time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Limits : </a:t>
            </a:r>
          </a:p>
          <a:p>
            <a:pPr lvl="1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Weather category : Sunny, foggy, rainy,</a:t>
            </a:r>
          </a:p>
          <a:p>
            <a:pPr lvl="1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Scale : numeric(visibility, Precipitation)</a:t>
            </a:r>
          </a:p>
          <a:p>
            <a:pPr marL="342900" indent="-342900">
              <a:buFontTx/>
              <a:buChar char="-"/>
            </a:pPr>
            <a:endParaRPr lang="en-US" altLang="ko-KR" sz="25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3897" y="107662"/>
            <a:ext cx="4804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02. Problem definition</a:t>
            </a:r>
            <a:endParaRPr lang="ko-KR" altLang="en-US" sz="3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49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</TotalTime>
  <Words>960</Words>
  <Application>Microsoft Office PowerPoint</Application>
  <PresentationFormat>와이드스크린</PresentationFormat>
  <Paragraphs>274</Paragraphs>
  <Slides>37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14</vt:i4>
      </vt:variant>
      <vt:variant>
        <vt:lpstr>슬라이드 제목</vt:lpstr>
      </vt:variant>
      <vt:variant>
        <vt:i4>37</vt:i4>
      </vt:variant>
    </vt:vector>
  </HeadingPairs>
  <TitlesOfParts>
    <vt:vector size="58" baseType="lpstr">
      <vt:lpstr>a바른생각</vt:lpstr>
      <vt:lpstr>a시네마M</vt:lpstr>
      <vt:lpstr>맑은 고딕</vt:lpstr>
      <vt:lpstr>a펜고딕M</vt:lpstr>
      <vt:lpstr>Cambria Math</vt:lpstr>
      <vt:lpstr>배달의민족 도현</vt:lpstr>
      <vt:lpstr>Arial</vt:lpstr>
      <vt:lpstr>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11_Office 테마</vt:lpstr>
      <vt:lpstr>12_Office 테마</vt:lpstr>
      <vt:lpstr>14_Office 테마</vt:lpstr>
      <vt:lpstr>15_Office 테마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조 규영</cp:lastModifiedBy>
  <cp:revision>125</cp:revision>
  <dcterms:created xsi:type="dcterms:W3CDTF">2018-12-02T10:25:36Z</dcterms:created>
  <dcterms:modified xsi:type="dcterms:W3CDTF">2020-10-21T23:24:21Z</dcterms:modified>
</cp:coreProperties>
</file>